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69"/>
  </p:notesMasterIdLst>
  <p:handoutMasterIdLst>
    <p:handoutMasterId r:id="rId70"/>
  </p:handoutMasterIdLst>
  <p:sldIdLst>
    <p:sldId id="256" r:id="rId2"/>
    <p:sldId id="656" r:id="rId3"/>
    <p:sldId id="753" r:id="rId4"/>
    <p:sldId id="750" r:id="rId5"/>
    <p:sldId id="745" r:id="rId6"/>
    <p:sldId id="746" r:id="rId7"/>
    <p:sldId id="747" r:id="rId8"/>
    <p:sldId id="749" r:id="rId9"/>
    <p:sldId id="748" r:id="rId10"/>
    <p:sldId id="751" r:id="rId11"/>
    <p:sldId id="752" r:id="rId12"/>
    <p:sldId id="662" r:id="rId13"/>
    <p:sldId id="657" r:id="rId14"/>
    <p:sldId id="658" r:id="rId15"/>
    <p:sldId id="659" r:id="rId16"/>
    <p:sldId id="660" r:id="rId17"/>
    <p:sldId id="671" r:id="rId18"/>
    <p:sldId id="663" r:id="rId19"/>
    <p:sldId id="668" r:id="rId20"/>
    <p:sldId id="666" r:id="rId21"/>
    <p:sldId id="669" r:id="rId22"/>
    <p:sldId id="672" r:id="rId23"/>
    <p:sldId id="665" r:id="rId24"/>
    <p:sldId id="670" r:id="rId25"/>
    <p:sldId id="674" r:id="rId26"/>
    <p:sldId id="675" r:id="rId27"/>
    <p:sldId id="673" r:id="rId28"/>
    <p:sldId id="676" r:id="rId29"/>
    <p:sldId id="756" r:id="rId30"/>
    <p:sldId id="757" r:id="rId31"/>
    <p:sldId id="678" r:id="rId32"/>
    <p:sldId id="702" r:id="rId33"/>
    <p:sldId id="711" r:id="rId34"/>
    <p:sldId id="712" r:id="rId35"/>
    <p:sldId id="682" r:id="rId36"/>
    <p:sldId id="685" r:id="rId37"/>
    <p:sldId id="679" r:id="rId38"/>
    <p:sldId id="692" r:id="rId39"/>
    <p:sldId id="693" r:id="rId40"/>
    <p:sldId id="686" r:id="rId41"/>
    <p:sldId id="696" r:id="rId42"/>
    <p:sldId id="700" r:id="rId43"/>
    <p:sldId id="703" r:id="rId44"/>
    <p:sldId id="695" r:id="rId45"/>
    <p:sldId id="699" r:id="rId46"/>
    <p:sldId id="758" r:id="rId47"/>
    <p:sldId id="759" r:id="rId48"/>
    <p:sldId id="698" r:id="rId49"/>
    <p:sldId id="705" r:id="rId50"/>
    <p:sldId id="707" r:id="rId51"/>
    <p:sldId id="722" r:id="rId52"/>
    <p:sldId id="723" r:id="rId53"/>
    <p:sldId id="728" r:id="rId54"/>
    <p:sldId id="761" r:id="rId55"/>
    <p:sldId id="762" r:id="rId56"/>
    <p:sldId id="763" r:id="rId57"/>
    <p:sldId id="764" r:id="rId58"/>
    <p:sldId id="765" r:id="rId59"/>
    <p:sldId id="731" r:id="rId60"/>
    <p:sldId id="740" r:id="rId61"/>
    <p:sldId id="732" r:id="rId62"/>
    <p:sldId id="741" r:id="rId63"/>
    <p:sldId id="742" r:id="rId64"/>
    <p:sldId id="743" r:id="rId65"/>
    <p:sldId id="760" r:id="rId66"/>
    <p:sldId id="755" r:id="rId67"/>
    <p:sldId id="461"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2" autoAdjust="0"/>
    <p:restoredTop sz="88241" autoAdjust="0"/>
  </p:normalViewPr>
  <p:slideViewPr>
    <p:cSldViewPr>
      <p:cViewPr varScale="1">
        <p:scale>
          <a:sx n="111" d="100"/>
          <a:sy n="111" d="100"/>
        </p:scale>
        <p:origin x="120" y="1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BF9ED6-EE0A-4FAE-9DF3-B3576743F824}" type="datetimeFigureOut">
              <a:rPr lang="en-US" smtClean="0"/>
              <a:t>10/12/2018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BF1CB3-D2B9-4117-9695-B450B30C2A68}" type="slidenum">
              <a:rPr lang="en-US" smtClean="0"/>
              <a:t>‹#›</a:t>
            </a:fld>
            <a:endParaRPr lang="en-US"/>
          </a:p>
        </p:txBody>
      </p:sp>
    </p:spTree>
    <p:extLst>
      <p:ext uri="{BB962C8B-B14F-4D97-AF65-F5344CB8AC3E}">
        <p14:creationId xmlns:p14="http://schemas.microsoft.com/office/powerpoint/2010/main" val="120401149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696396-E4A1-470A-9433-FEC6D3591109}" type="datetimeFigureOut">
              <a:rPr lang="en-US" smtClean="0"/>
              <a:t>10/12/2018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87DF1A-0A85-40E7-B0BD-80ECE658DC12}" type="slidenum">
              <a:rPr lang="en-US" smtClean="0"/>
              <a:t>‹#›</a:t>
            </a:fld>
            <a:endParaRPr lang="en-US"/>
          </a:p>
        </p:txBody>
      </p:sp>
    </p:spTree>
    <p:extLst>
      <p:ext uri="{BB962C8B-B14F-4D97-AF65-F5344CB8AC3E}">
        <p14:creationId xmlns:p14="http://schemas.microsoft.com/office/powerpoint/2010/main" val="343524934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87DF1A-0A85-40E7-B0BD-80ECE658DC12}" type="slidenum">
              <a:rPr lang="en-US" smtClean="0"/>
              <a:t>1</a:t>
            </a:fld>
            <a:endParaRPr lang="en-US" dirty="0"/>
          </a:p>
        </p:txBody>
      </p:sp>
      <p:sp>
        <p:nvSpPr>
          <p:cNvPr id="5" name="Header Placeholder 4"/>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4181673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13</a:t>
            </a:fld>
            <a:endParaRPr lang="en-US"/>
          </a:p>
        </p:txBody>
      </p:sp>
    </p:spTree>
    <p:extLst>
      <p:ext uri="{BB962C8B-B14F-4D97-AF65-F5344CB8AC3E}">
        <p14:creationId xmlns:p14="http://schemas.microsoft.com/office/powerpoint/2010/main" val="196411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15</a:t>
            </a:fld>
            <a:endParaRPr lang="en-US"/>
          </a:p>
        </p:txBody>
      </p:sp>
    </p:spTree>
    <p:extLst>
      <p:ext uri="{BB962C8B-B14F-4D97-AF65-F5344CB8AC3E}">
        <p14:creationId xmlns:p14="http://schemas.microsoft.com/office/powerpoint/2010/main" val="2004462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16</a:t>
            </a:fld>
            <a:endParaRPr lang="en-US"/>
          </a:p>
        </p:txBody>
      </p:sp>
    </p:spTree>
    <p:extLst>
      <p:ext uri="{BB962C8B-B14F-4D97-AF65-F5344CB8AC3E}">
        <p14:creationId xmlns:p14="http://schemas.microsoft.com/office/powerpoint/2010/main" val="322505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18</a:t>
            </a:fld>
            <a:endParaRPr lang="en-US"/>
          </a:p>
        </p:txBody>
      </p:sp>
    </p:spTree>
    <p:extLst>
      <p:ext uri="{BB962C8B-B14F-4D97-AF65-F5344CB8AC3E}">
        <p14:creationId xmlns:p14="http://schemas.microsoft.com/office/powerpoint/2010/main" val="232103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27</a:t>
            </a:fld>
            <a:endParaRPr lang="en-US"/>
          </a:p>
        </p:txBody>
      </p:sp>
    </p:spTree>
    <p:extLst>
      <p:ext uri="{BB962C8B-B14F-4D97-AF65-F5344CB8AC3E}">
        <p14:creationId xmlns:p14="http://schemas.microsoft.com/office/powerpoint/2010/main" val="3568379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33</a:t>
            </a:fld>
            <a:endParaRPr lang="en-US"/>
          </a:p>
        </p:txBody>
      </p:sp>
    </p:spTree>
    <p:extLst>
      <p:ext uri="{BB962C8B-B14F-4D97-AF65-F5344CB8AC3E}">
        <p14:creationId xmlns:p14="http://schemas.microsoft.com/office/powerpoint/2010/main" val="494625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36</a:t>
            </a:fld>
            <a:endParaRPr lang="en-US"/>
          </a:p>
        </p:txBody>
      </p:sp>
    </p:spTree>
    <p:extLst>
      <p:ext uri="{BB962C8B-B14F-4D97-AF65-F5344CB8AC3E}">
        <p14:creationId xmlns:p14="http://schemas.microsoft.com/office/powerpoint/2010/main" val="2267554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39</a:t>
            </a:fld>
            <a:endParaRPr lang="en-US"/>
          </a:p>
        </p:txBody>
      </p:sp>
    </p:spTree>
    <p:extLst>
      <p:ext uri="{BB962C8B-B14F-4D97-AF65-F5344CB8AC3E}">
        <p14:creationId xmlns:p14="http://schemas.microsoft.com/office/powerpoint/2010/main" val="2765784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Atoms in a human 20^27, atoms in</a:t>
            </a:r>
            <a:r>
              <a:rPr lang="en-US" baseline="0" dirty="0" smtClean="0"/>
              <a:t> planet 10^49, stars in known universe 10^23</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43</a:t>
            </a:fld>
            <a:endParaRPr lang="en-US"/>
          </a:p>
        </p:txBody>
      </p:sp>
    </p:spTree>
    <p:extLst>
      <p:ext uri="{BB962C8B-B14F-4D97-AF65-F5344CB8AC3E}">
        <p14:creationId xmlns:p14="http://schemas.microsoft.com/office/powerpoint/2010/main" val="2371348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C7E990-39E3-4D67-AB71-E5A63B465D49}" type="slidenum">
              <a:rPr lang="en-US" smtClean="0"/>
              <a:t>66</a:t>
            </a:fld>
            <a:endParaRPr lang="en-US"/>
          </a:p>
        </p:txBody>
      </p:sp>
    </p:spTree>
    <p:extLst>
      <p:ext uri="{BB962C8B-B14F-4D97-AF65-F5344CB8AC3E}">
        <p14:creationId xmlns:p14="http://schemas.microsoft.com/office/powerpoint/2010/main" val="11827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2</a:t>
            </a:fld>
            <a:endParaRPr lang="en-US"/>
          </a:p>
        </p:txBody>
      </p:sp>
    </p:spTree>
    <p:extLst>
      <p:ext uri="{BB962C8B-B14F-4D97-AF65-F5344CB8AC3E}">
        <p14:creationId xmlns:p14="http://schemas.microsoft.com/office/powerpoint/2010/main" val="378900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3</a:t>
            </a:fld>
            <a:endParaRPr lang="en-US"/>
          </a:p>
        </p:txBody>
      </p:sp>
    </p:spTree>
    <p:extLst>
      <p:ext uri="{BB962C8B-B14F-4D97-AF65-F5344CB8AC3E}">
        <p14:creationId xmlns:p14="http://schemas.microsoft.com/office/powerpoint/2010/main" val="297138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 review ML</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4</a:t>
            </a:fld>
            <a:endParaRPr lang="en-US"/>
          </a:p>
        </p:txBody>
      </p:sp>
    </p:spTree>
    <p:extLst>
      <p:ext uri="{BB962C8B-B14F-4D97-AF65-F5344CB8AC3E}">
        <p14:creationId xmlns:p14="http://schemas.microsoft.com/office/powerpoint/2010/main" val="3090710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 Review</a:t>
            </a:r>
            <a:r>
              <a:rPr lang="en-US" baseline="0" dirty="0" smtClean="0"/>
              <a:t> ML – today we are mainly expanding on Supervised learning methods</a:t>
            </a:r>
          </a:p>
          <a:p>
            <a:r>
              <a:rPr lang="en-US" baseline="0" dirty="0" smtClean="0"/>
              <a:t>Explain RL here. </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5</a:t>
            </a:fld>
            <a:endParaRPr lang="en-US"/>
          </a:p>
        </p:txBody>
      </p:sp>
    </p:spTree>
    <p:extLst>
      <p:ext uri="{BB962C8B-B14F-4D97-AF65-F5344CB8AC3E}">
        <p14:creationId xmlns:p14="http://schemas.microsoft.com/office/powerpoint/2010/main" val="3485131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of ML – link to previously</a:t>
            </a:r>
            <a:r>
              <a:rPr lang="en-US" baseline="0" dirty="0" smtClean="0"/>
              <a:t> discussed methods. </a:t>
            </a:r>
          </a:p>
          <a:p>
            <a:r>
              <a:rPr lang="en-US" baseline="0" dirty="0" smtClean="0"/>
              <a:t>Segway into our discussion on two families of Algorithms (EA and rule based ML)</a:t>
            </a:r>
            <a:endParaRPr lang="en-US" dirty="0"/>
          </a:p>
        </p:txBody>
      </p:sp>
      <p:sp>
        <p:nvSpPr>
          <p:cNvPr id="4" name="Slide Number Placeholder 3"/>
          <p:cNvSpPr>
            <a:spLocks noGrp="1"/>
          </p:cNvSpPr>
          <p:nvPr>
            <p:ph type="sldNum" sz="quarter" idx="10"/>
          </p:nvPr>
        </p:nvSpPr>
        <p:spPr/>
        <p:txBody>
          <a:bodyPr/>
          <a:lstStyle/>
          <a:p>
            <a:fld id="{1FA1499F-5730-42E3-B776-7D62AE8DAF0E}" type="slidenum">
              <a:rPr lang="en-US" smtClean="0"/>
              <a:t>6</a:t>
            </a:fld>
            <a:endParaRPr lang="en-US"/>
          </a:p>
        </p:txBody>
      </p:sp>
    </p:spTree>
    <p:extLst>
      <p:ext uri="{BB962C8B-B14F-4D97-AF65-F5344CB8AC3E}">
        <p14:creationId xmlns:p14="http://schemas.microsoft.com/office/powerpoint/2010/main" val="157016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8</a:t>
            </a:fld>
            <a:endParaRPr lang="en-US"/>
          </a:p>
        </p:txBody>
      </p:sp>
    </p:spTree>
    <p:extLst>
      <p:ext uri="{BB962C8B-B14F-4D97-AF65-F5344CB8AC3E}">
        <p14:creationId xmlns:p14="http://schemas.microsoft.com/office/powerpoint/2010/main" val="20077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11</a:t>
            </a:fld>
            <a:endParaRPr lang="en-US"/>
          </a:p>
        </p:txBody>
      </p:sp>
    </p:spTree>
    <p:extLst>
      <p:ext uri="{BB962C8B-B14F-4D97-AF65-F5344CB8AC3E}">
        <p14:creationId xmlns:p14="http://schemas.microsoft.com/office/powerpoint/2010/main" val="84636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6487DF1A-0A85-40E7-B0BD-80ECE658DC12}" type="slidenum">
              <a:rPr lang="en-US" smtClean="0"/>
              <a:t>12</a:t>
            </a:fld>
            <a:endParaRPr lang="en-US"/>
          </a:p>
        </p:txBody>
      </p:sp>
    </p:spTree>
    <p:extLst>
      <p:ext uri="{BB962C8B-B14F-4D97-AF65-F5344CB8AC3E}">
        <p14:creationId xmlns:p14="http://schemas.microsoft.com/office/powerpoint/2010/main" val="99154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10/16/18</a:t>
            </a:r>
            <a:endParaRPr lang="en-US"/>
          </a:p>
        </p:txBody>
      </p:sp>
      <p:sp>
        <p:nvSpPr>
          <p:cNvPr id="5" name="Footer Placeholder 4"/>
          <p:cNvSpPr>
            <a:spLocks noGrp="1"/>
          </p:cNvSpPr>
          <p:nvPr>
            <p:ph type="ftr" sz="quarter" idx="11"/>
          </p:nvPr>
        </p:nvSpPr>
        <p:spPr/>
        <p:txBody>
          <a:bodyPr/>
          <a:lstStyle/>
          <a:p>
            <a:r>
              <a:rPr lang="pl-PL" smtClean="0"/>
              <a:t>BMIN 503 / EPID 600: Urbanowicz</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10/16/18</a:t>
            </a:r>
            <a:endParaRPr lang="en-US"/>
          </a:p>
        </p:txBody>
      </p:sp>
      <p:sp>
        <p:nvSpPr>
          <p:cNvPr id="5" name="Footer Placeholder 4"/>
          <p:cNvSpPr>
            <a:spLocks noGrp="1"/>
          </p:cNvSpPr>
          <p:nvPr>
            <p:ph type="ftr" sz="quarter" idx="11"/>
          </p:nvPr>
        </p:nvSpPr>
        <p:spPr/>
        <p:txBody>
          <a:bodyPr/>
          <a:lstStyle/>
          <a:p>
            <a:r>
              <a:rPr lang="pl-PL" smtClean="0"/>
              <a:t>BMIN 503 / EPID 600: Urbanowicz</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10/16/18</a:t>
            </a:r>
            <a:endParaRPr lang="en-US"/>
          </a:p>
        </p:txBody>
      </p:sp>
      <p:sp>
        <p:nvSpPr>
          <p:cNvPr id="5" name="Footer Placeholder 4"/>
          <p:cNvSpPr>
            <a:spLocks noGrp="1"/>
          </p:cNvSpPr>
          <p:nvPr>
            <p:ph type="ftr" sz="quarter" idx="11"/>
          </p:nvPr>
        </p:nvSpPr>
        <p:spPr/>
        <p:txBody>
          <a:bodyPr/>
          <a:lstStyle/>
          <a:p>
            <a:r>
              <a:rPr lang="pl-PL" smtClean="0"/>
              <a:t>BMIN 503 / EPID 600: Urbanowicz</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10/16/18</a:t>
            </a:r>
            <a:endParaRPr lang="en-US"/>
          </a:p>
        </p:txBody>
      </p:sp>
      <p:sp>
        <p:nvSpPr>
          <p:cNvPr id="5" name="Footer Placeholder 4"/>
          <p:cNvSpPr>
            <a:spLocks noGrp="1"/>
          </p:cNvSpPr>
          <p:nvPr>
            <p:ph type="ftr" sz="quarter" idx="11"/>
          </p:nvPr>
        </p:nvSpPr>
        <p:spPr/>
        <p:txBody>
          <a:bodyPr/>
          <a:lstStyle/>
          <a:p>
            <a:r>
              <a:rPr lang="pl-PL" smtClean="0"/>
              <a:t>BMIN 503 / EPID 600: Urbanowicz</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10/16/18</a:t>
            </a:r>
            <a:endParaRPr lang="en-US"/>
          </a:p>
        </p:txBody>
      </p:sp>
      <p:sp>
        <p:nvSpPr>
          <p:cNvPr id="5" name="Footer Placeholder 4"/>
          <p:cNvSpPr>
            <a:spLocks noGrp="1"/>
          </p:cNvSpPr>
          <p:nvPr>
            <p:ph type="ftr" sz="quarter" idx="11"/>
          </p:nvPr>
        </p:nvSpPr>
        <p:spPr/>
        <p:txBody>
          <a:bodyPr/>
          <a:lstStyle/>
          <a:p>
            <a:r>
              <a:rPr lang="pl-PL" smtClean="0"/>
              <a:t>BMIN 503 / EPID 600: Urbanowicz</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10/16/18</a:t>
            </a:r>
            <a:endParaRPr lang="en-US"/>
          </a:p>
        </p:txBody>
      </p:sp>
      <p:sp>
        <p:nvSpPr>
          <p:cNvPr id="4" name="Footer Placeholder 3"/>
          <p:cNvSpPr>
            <a:spLocks noGrp="1"/>
          </p:cNvSpPr>
          <p:nvPr>
            <p:ph type="ftr" sz="quarter" idx="11"/>
          </p:nvPr>
        </p:nvSpPr>
        <p:spPr/>
        <p:txBody>
          <a:bodyPr/>
          <a:lstStyle/>
          <a:p>
            <a:r>
              <a:rPr lang="pl-PL" smtClean="0"/>
              <a:t>BMIN 503 / EPID 600: Urbanowicz</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r>
              <a:rPr lang="en-US" smtClean="0"/>
              <a:t>10/16/18</a:t>
            </a: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pl-PL" smtClean="0"/>
              <a:t>BMIN 503 / EPID 600: Urbanowicz</a:t>
            </a: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6.gif"/><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4.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youtube.com/watch?v=Gl3EjiVlz_4" TargetMode="External"/><Relationship Id="rId5" Type="http://schemas.openxmlformats.org/officeDocument/2006/relationships/image" Target="../media/image62.png"/><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gif"/><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108.gif"/><Relationship Id="rId4" Type="http://schemas.openxmlformats.org/officeDocument/2006/relationships/image" Target="../media/image107.gif"/></Relationships>
</file>

<file path=ppt/slides/_rels/slide56.xml.rels><?xml version="1.0" encoding="UTF-8" standalone="yes"?>
<Relationships xmlns="http://schemas.openxmlformats.org/package/2006/relationships"><Relationship Id="rId2" Type="http://schemas.openxmlformats.org/officeDocument/2006/relationships/hyperlink" Target="http://www.mitocw.espol.edu.ec/courses/electrical-engineering-and-computer-science/6-0002-introduction-to-computational-thinking-and-data-science-fall-2016/lecture-slides-and-files/MIT6_0002F16_lec11.pdf"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 Id="rId5" Type="http://schemas.openxmlformats.org/officeDocument/2006/relationships/hyperlink" Target="http://www.mitocw.espol.edu.ec/courses/electrical-engineering-and-computer-science/6-0002-introduction-to-computational-thinking-and-data-science-fall-2016/lecture-slides-and-files/MIT6_0002F16_lec11.pdf" TargetMode="External"/><Relationship Id="rId4" Type="http://schemas.openxmlformats.org/officeDocument/2006/relationships/image" Target="../media/image111.jpeg"/></Relationships>
</file>

<file path=ppt/slides/_rels/slide58.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hyperlink" Target="http://www.mitocw.espol.edu.ec/courses/electrical-engineering-and-computer-science/6-0002-introduction-to-computational-thinking-and-data-science-fall-2016/lecture-slides-and-files/MIT6_0002F16_lec11.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notesSlide" Target="../notesSlides/notesSlide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latin typeface="Calibri" panose="020F0502020204030204" pitchFamily="34" charset="0"/>
              </a:rPr>
              <a:t>Evolutionary Algorithms And</a:t>
            </a:r>
            <a:br>
              <a:rPr lang="en-US" sz="4000" dirty="0" smtClean="0">
                <a:latin typeface="Calibri" panose="020F0502020204030204" pitchFamily="34" charset="0"/>
              </a:rPr>
            </a:br>
            <a:r>
              <a:rPr lang="en-US" sz="4000" dirty="0" smtClean="0">
                <a:latin typeface="Calibri" panose="020F0502020204030204" pitchFamily="34" charset="0"/>
              </a:rPr>
              <a:t>Rule-Based Machine Learning</a:t>
            </a:r>
            <a:endParaRPr lang="en-US" sz="4000" dirty="0">
              <a:latin typeface="Calibri" panose="020F0502020204030204" pitchFamily="34" charset="0"/>
            </a:endParaRPr>
          </a:p>
        </p:txBody>
      </p:sp>
      <p:sp>
        <p:nvSpPr>
          <p:cNvPr id="3" name="Subtitle 2"/>
          <p:cNvSpPr>
            <a:spLocks noGrp="1"/>
          </p:cNvSpPr>
          <p:nvPr>
            <p:ph type="subTitle" idx="1"/>
          </p:nvPr>
        </p:nvSpPr>
        <p:spPr>
          <a:xfrm>
            <a:off x="685800" y="3505200"/>
            <a:ext cx="6781800" cy="1752600"/>
          </a:xfrm>
        </p:spPr>
        <p:txBody>
          <a:bodyPr>
            <a:normAutofit/>
          </a:bodyPr>
          <a:lstStyle/>
          <a:p>
            <a:r>
              <a:rPr lang="en-US" sz="2200" dirty="0">
                <a:latin typeface="Calibri" panose="020F0502020204030204" pitchFamily="34" charset="0"/>
              </a:rPr>
              <a:t>BMIN 503 / EPID 600 : </a:t>
            </a:r>
            <a:r>
              <a:rPr lang="en-US" sz="2200" dirty="0" smtClean="0">
                <a:latin typeface="Calibri" panose="020F0502020204030204" pitchFamily="34" charset="0"/>
              </a:rPr>
              <a:t>Data Science for Biomedical Informatics</a:t>
            </a:r>
          </a:p>
          <a:p>
            <a:r>
              <a:rPr lang="en-US" sz="2200" dirty="0" smtClean="0">
                <a:latin typeface="Calibri" panose="020F0502020204030204" pitchFamily="34" charset="0"/>
              </a:rPr>
              <a:t>Ryan J. Urbanowicz, Ph.D.</a:t>
            </a:r>
          </a:p>
          <a:p>
            <a:r>
              <a:rPr lang="en-US" sz="2200" dirty="0" smtClean="0">
                <a:latin typeface="Calibri" panose="020F0502020204030204" pitchFamily="34" charset="0"/>
              </a:rPr>
              <a:t>10/16/18</a:t>
            </a:r>
            <a:endParaRPr lang="en-US" sz="2200" dirty="0" smtClean="0">
              <a:latin typeface="Calibri" panose="020F0502020204030204" pitchFamily="34" charset="0"/>
            </a:endParaRPr>
          </a:p>
          <a:p>
            <a:endParaRPr lang="en-US" dirty="0">
              <a:latin typeface="Calibri" panose="020F0502020204030204"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5334000"/>
            <a:ext cx="3514725" cy="123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0117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Epistasis (Interactions)</a:t>
            </a:r>
            <a:endParaRPr lang="en-US" dirty="0"/>
          </a:p>
        </p:txBody>
      </p:sp>
      <p:graphicFrame>
        <p:nvGraphicFramePr>
          <p:cNvPr id="6" name="Table 5"/>
          <p:cNvGraphicFramePr>
            <a:graphicFrameLocks noGrp="1"/>
          </p:cNvGraphicFramePr>
          <p:nvPr>
            <p:extLst/>
          </p:nvPr>
        </p:nvGraphicFramePr>
        <p:xfrm>
          <a:off x="76200" y="2158115"/>
          <a:ext cx="3307080" cy="889000"/>
        </p:xfrm>
        <a:graphic>
          <a:graphicData uri="http://schemas.openxmlformats.org/drawingml/2006/table">
            <a:tbl>
              <a:tblPr firstRow="1" bandRow="1">
                <a:tableStyleId>{5940675A-B579-460E-94D1-54222C63F5DA}</a:tableStyleId>
              </a:tblPr>
              <a:tblGrid>
                <a:gridCol w="826770">
                  <a:extLst>
                    <a:ext uri="{9D8B030D-6E8A-4147-A177-3AD203B41FA5}">
                      <a16:colId xmlns:a16="http://schemas.microsoft.com/office/drawing/2014/main" xmlns="" val="20000"/>
                    </a:ext>
                  </a:extLst>
                </a:gridCol>
                <a:gridCol w="826770">
                  <a:extLst>
                    <a:ext uri="{9D8B030D-6E8A-4147-A177-3AD203B41FA5}">
                      <a16:colId xmlns:a16="http://schemas.microsoft.com/office/drawing/2014/main" xmlns="" val="20001"/>
                    </a:ext>
                  </a:extLst>
                </a:gridCol>
                <a:gridCol w="826770">
                  <a:extLst>
                    <a:ext uri="{9D8B030D-6E8A-4147-A177-3AD203B41FA5}">
                      <a16:colId xmlns:a16="http://schemas.microsoft.com/office/drawing/2014/main" xmlns="" val="20002"/>
                    </a:ext>
                  </a:extLst>
                </a:gridCol>
                <a:gridCol w="826770">
                  <a:extLst>
                    <a:ext uri="{9D8B030D-6E8A-4147-A177-3AD203B41FA5}">
                      <a16:colId xmlns:a16="http://schemas.microsoft.com/office/drawing/2014/main" xmlns="" val="20003"/>
                    </a:ext>
                  </a:extLst>
                </a:gridCol>
              </a:tblGrid>
              <a:tr h="370840">
                <a:tc>
                  <a:txBody>
                    <a:bodyPr/>
                    <a:lstStyle/>
                    <a:p>
                      <a:pPr algn="ct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smtClean="0"/>
                        <a:t>AA(.25)</a:t>
                      </a:r>
                      <a:endParaRPr lang="en-US" sz="14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err="1" smtClean="0"/>
                        <a:t>Aa</a:t>
                      </a:r>
                      <a:r>
                        <a:rPr lang="en-US" sz="1400" dirty="0" smtClean="0"/>
                        <a:t>(.5)</a:t>
                      </a:r>
                      <a:endParaRPr lang="en-US" sz="14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err="1" smtClean="0"/>
                        <a:t>aa</a:t>
                      </a:r>
                      <a:r>
                        <a:rPr lang="en-US" sz="1400" dirty="0" smtClean="0"/>
                        <a:t>(.25)</a:t>
                      </a:r>
                    </a:p>
                    <a:p>
                      <a:pPr algn="ctr"/>
                      <a:endParaRPr lang="en-US" sz="14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pPr algn="ctr"/>
                      <a:endParaRPr lang="en-US"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10001"/>
                  </a:ext>
                </a:extLst>
              </a:tr>
            </a:tbl>
          </a:graphicData>
        </a:graphic>
      </p:graphicFrame>
      <p:sp>
        <p:nvSpPr>
          <p:cNvPr id="7" name="TextBox 6"/>
          <p:cNvSpPr txBox="1"/>
          <p:nvPr/>
        </p:nvSpPr>
        <p:spPr>
          <a:xfrm>
            <a:off x="1600200" y="1700915"/>
            <a:ext cx="1066800" cy="369332"/>
          </a:xfrm>
          <a:prstGeom prst="rect">
            <a:avLst/>
          </a:prstGeom>
          <a:noFill/>
        </p:spPr>
        <p:txBody>
          <a:bodyPr wrap="square" rtlCol="0">
            <a:spAutoFit/>
          </a:bodyPr>
          <a:lstStyle/>
          <a:p>
            <a:pPr algn="ctr"/>
            <a:r>
              <a:rPr lang="en-US" dirty="0" smtClean="0"/>
              <a:t>SNP 1</a:t>
            </a:r>
            <a:endParaRPr lang="en-US" dirty="0"/>
          </a:p>
        </p:txBody>
      </p:sp>
      <p:graphicFrame>
        <p:nvGraphicFramePr>
          <p:cNvPr id="8" name="Table 7"/>
          <p:cNvGraphicFramePr>
            <a:graphicFrameLocks noGrp="1"/>
          </p:cNvGraphicFramePr>
          <p:nvPr>
            <p:extLst/>
          </p:nvPr>
        </p:nvGraphicFramePr>
        <p:xfrm>
          <a:off x="4495800" y="1610380"/>
          <a:ext cx="4191000" cy="165100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xmlns="" val="20000"/>
                    </a:ext>
                  </a:extLst>
                </a:gridCol>
                <a:gridCol w="838200">
                  <a:extLst>
                    <a:ext uri="{9D8B030D-6E8A-4147-A177-3AD203B41FA5}">
                      <a16:colId xmlns:a16="http://schemas.microsoft.com/office/drawing/2014/main" xmlns="" val="20001"/>
                    </a:ext>
                  </a:extLst>
                </a:gridCol>
                <a:gridCol w="838200">
                  <a:extLst>
                    <a:ext uri="{9D8B030D-6E8A-4147-A177-3AD203B41FA5}">
                      <a16:colId xmlns:a16="http://schemas.microsoft.com/office/drawing/2014/main" xmlns="" val="20002"/>
                    </a:ext>
                  </a:extLst>
                </a:gridCol>
                <a:gridCol w="838200">
                  <a:extLst>
                    <a:ext uri="{9D8B030D-6E8A-4147-A177-3AD203B41FA5}">
                      <a16:colId xmlns:a16="http://schemas.microsoft.com/office/drawing/2014/main" xmlns="" val="20003"/>
                    </a:ext>
                  </a:extLst>
                </a:gridCol>
                <a:gridCol w="838200">
                  <a:extLst>
                    <a:ext uri="{9D8B030D-6E8A-4147-A177-3AD203B41FA5}">
                      <a16:colId xmlns:a16="http://schemas.microsoft.com/office/drawing/2014/main" xmlns="" val="20004"/>
                    </a:ext>
                  </a:extLst>
                </a:gridCol>
              </a:tblGrid>
              <a:tr h="330200">
                <a:tc>
                  <a:txBody>
                    <a:bodyPr/>
                    <a:lstStyle/>
                    <a:p>
                      <a:pPr algn="ct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AA(.25)</a:t>
                      </a: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err="1" smtClean="0"/>
                        <a:t>Aa</a:t>
                      </a:r>
                      <a:r>
                        <a:rPr lang="en-US" sz="1400" dirty="0" smtClean="0"/>
                        <a:t>(.5)</a:t>
                      </a: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err="1" smtClean="0"/>
                        <a:t>aa</a:t>
                      </a:r>
                      <a:r>
                        <a:rPr lang="en-US" sz="1400" dirty="0" smtClean="0"/>
                        <a:t>(.25)</a:t>
                      </a: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30200">
                <a:tc>
                  <a:txBody>
                    <a:bodyPr/>
                    <a:lstStyle/>
                    <a:p>
                      <a:pPr algn="ctr"/>
                      <a:r>
                        <a:rPr lang="en-US" sz="1400" dirty="0" smtClean="0"/>
                        <a:t>BB(.25)</a:t>
                      </a:r>
                      <a:endParaRPr lang="en-US"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0.5</a:t>
                      </a: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30200">
                <a:tc>
                  <a:txBody>
                    <a:bodyPr/>
                    <a:lstStyle/>
                    <a:p>
                      <a:pPr algn="ctr"/>
                      <a:r>
                        <a:rPr lang="en-US" sz="1400" dirty="0" smtClean="0"/>
                        <a:t>Bb(.5)</a:t>
                      </a:r>
                      <a:endParaRPr lang="en-US"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t>0.5</a:t>
                      </a: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30200">
                <a:tc>
                  <a:txBody>
                    <a:bodyPr/>
                    <a:lstStyle/>
                    <a:p>
                      <a:pPr algn="ctr"/>
                      <a:r>
                        <a:rPr lang="en-US" sz="1400" dirty="0" smtClean="0"/>
                        <a:t>bb(.25</a:t>
                      </a:r>
                      <a:endParaRPr lang="en-US"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0.5</a:t>
                      </a: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30200">
                <a:tc>
                  <a:txBody>
                    <a:bodyPr/>
                    <a:lstStyle/>
                    <a:p>
                      <a:pPr algn="ct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0.5</a:t>
                      </a: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0.5</a:t>
                      </a: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0.5</a:t>
                      </a: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9" name="TextBox 8"/>
          <p:cNvSpPr txBox="1"/>
          <p:nvPr/>
        </p:nvSpPr>
        <p:spPr>
          <a:xfrm>
            <a:off x="6248400" y="1153180"/>
            <a:ext cx="1066800" cy="369332"/>
          </a:xfrm>
          <a:prstGeom prst="rect">
            <a:avLst/>
          </a:prstGeom>
          <a:noFill/>
        </p:spPr>
        <p:txBody>
          <a:bodyPr wrap="square" rtlCol="0">
            <a:spAutoFit/>
          </a:bodyPr>
          <a:lstStyle/>
          <a:p>
            <a:r>
              <a:rPr lang="en-US" dirty="0" smtClean="0"/>
              <a:t>SNP 1</a:t>
            </a:r>
            <a:endParaRPr lang="en-US" dirty="0"/>
          </a:p>
        </p:txBody>
      </p:sp>
      <p:sp>
        <p:nvSpPr>
          <p:cNvPr id="10" name="TextBox 9"/>
          <p:cNvSpPr txBox="1"/>
          <p:nvPr/>
        </p:nvSpPr>
        <p:spPr>
          <a:xfrm rot="16200000">
            <a:off x="3842266" y="2035314"/>
            <a:ext cx="1066800" cy="369332"/>
          </a:xfrm>
          <a:prstGeom prst="rect">
            <a:avLst/>
          </a:prstGeom>
          <a:noFill/>
        </p:spPr>
        <p:txBody>
          <a:bodyPr wrap="square" rtlCol="0">
            <a:spAutoFit/>
          </a:bodyPr>
          <a:lstStyle/>
          <a:p>
            <a:r>
              <a:rPr lang="en-US" dirty="0" smtClean="0"/>
              <a:t>SNP 2</a:t>
            </a:r>
            <a:endParaRPr lang="en-US" dirty="0"/>
          </a:p>
        </p:txBody>
      </p:sp>
      <p:sp>
        <p:nvSpPr>
          <p:cNvPr id="11" name="TextBox 10"/>
          <p:cNvSpPr txBox="1"/>
          <p:nvPr/>
        </p:nvSpPr>
        <p:spPr>
          <a:xfrm>
            <a:off x="7467600" y="3362980"/>
            <a:ext cx="1447800" cy="523220"/>
          </a:xfrm>
          <a:prstGeom prst="rect">
            <a:avLst/>
          </a:prstGeom>
          <a:noFill/>
        </p:spPr>
        <p:txBody>
          <a:bodyPr wrap="square" rtlCol="0">
            <a:spAutoFit/>
          </a:bodyPr>
          <a:lstStyle/>
          <a:p>
            <a:pPr algn="ctr"/>
            <a:r>
              <a:rPr lang="en-US" sz="1400" dirty="0" smtClean="0"/>
              <a:t>Marginal </a:t>
            </a:r>
            <a:r>
              <a:rPr lang="en-US" sz="1400" dirty="0" err="1" smtClean="0"/>
              <a:t>Penetrance</a:t>
            </a:r>
            <a:r>
              <a:rPr lang="en-US" sz="1400" dirty="0" smtClean="0"/>
              <a:t>(s)</a:t>
            </a:r>
            <a:endParaRPr lang="en-US" sz="1400" dirty="0"/>
          </a:p>
        </p:txBody>
      </p:sp>
      <p:cxnSp>
        <p:nvCxnSpPr>
          <p:cNvPr id="12" name="Straight Arrow Connector 11"/>
          <p:cNvCxnSpPr/>
          <p:nvPr/>
        </p:nvCxnSpPr>
        <p:spPr>
          <a:xfrm rot="5400000" flipH="1" flipV="1">
            <a:off x="8077200" y="3134380"/>
            <a:ext cx="3048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6401594" y="3438386"/>
            <a:ext cx="3048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53200" y="3591580"/>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http://upload.wikimedia.org/wikipedia/commons/9/94/Epistasis_and_landscapes.png"/>
          <p:cNvPicPr>
            <a:picLocks noChangeAspect="1" noChangeArrowheads="1"/>
          </p:cNvPicPr>
          <p:nvPr/>
        </p:nvPicPr>
        <p:blipFill rotWithShape="1">
          <a:blip r:embed="rId2">
            <a:extLst>
              <a:ext uri="{28A0092B-C50C-407E-A947-70E740481C1C}">
                <a14:useLocalDpi xmlns:a14="http://schemas.microsoft.com/office/drawing/2010/main" val="0"/>
              </a:ext>
            </a:extLst>
          </a:blip>
          <a:srcRect t="33076" b="57659"/>
          <a:stretch/>
        </p:blipFill>
        <p:spPr bwMode="auto">
          <a:xfrm>
            <a:off x="838200" y="3962250"/>
            <a:ext cx="6892184" cy="5203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133600" y="3698043"/>
            <a:ext cx="338270" cy="287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http://upload.wikimedia.org/wikipedia/commons/9/94/Epistasis_and_landscapes.png"/>
          <p:cNvPicPr>
            <a:picLocks noChangeAspect="1" noChangeArrowheads="1"/>
          </p:cNvPicPr>
          <p:nvPr/>
        </p:nvPicPr>
        <p:blipFill rotWithShape="1">
          <a:blip r:embed="rId2">
            <a:extLst>
              <a:ext uri="{28A0092B-C50C-407E-A947-70E740481C1C}">
                <a14:useLocalDpi xmlns:a14="http://schemas.microsoft.com/office/drawing/2010/main" val="0"/>
              </a:ext>
            </a:extLst>
          </a:blip>
          <a:srcRect t="47975"/>
          <a:stretch/>
        </p:blipFill>
        <p:spPr bwMode="auto">
          <a:xfrm>
            <a:off x="2019300" y="4482584"/>
            <a:ext cx="4686300" cy="198676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6318548" y="6634966"/>
            <a:ext cx="2823316" cy="215444"/>
          </a:xfrm>
          <a:prstGeom prst="rect">
            <a:avLst/>
          </a:prstGeom>
        </p:spPr>
        <p:txBody>
          <a:bodyPr wrap="square">
            <a:spAutoFit/>
          </a:bodyPr>
          <a:lstStyle/>
          <a:p>
            <a:r>
              <a:rPr lang="en-US" sz="800" dirty="0"/>
              <a:t>http://en.wikipedia.org/wiki/File:Epistasis_and_landscapes.png</a:t>
            </a:r>
          </a:p>
        </p:txBody>
      </p:sp>
      <p:sp>
        <p:nvSpPr>
          <p:cNvPr id="19" name="Rectangle 18"/>
          <p:cNvSpPr/>
          <p:nvPr/>
        </p:nvSpPr>
        <p:spPr>
          <a:xfrm>
            <a:off x="2019300" y="4482584"/>
            <a:ext cx="338270" cy="287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73085" y="4491430"/>
            <a:ext cx="169135" cy="278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79458" y="4482583"/>
            <a:ext cx="122014" cy="287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smtClean="0"/>
              <a:t>10/16/18</a:t>
            </a:r>
            <a:endParaRPr lang="en-US"/>
          </a:p>
        </p:txBody>
      </p:sp>
      <p:sp>
        <p:nvSpPr>
          <p:cNvPr id="22" name="Footer Placeholder 21"/>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86026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Epistasis</a:t>
            </a:r>
            <a:endParaRPr lang="en-US" dirty="0"/>
          </a:p>
        </p:txBody>
      </p:sp>
      <p:graphicFrame>
        <p:nvGraphicFramePr>
          <p:cNvPr id="7" name="Table 6"/>
          <p:cNvGraphicFramePr>
            <a:graphicFrameLocks noGrp="1"/>
          </p:cNvGraphicFramePr>
          <p:nvPr>
            <p:extLst/>
          </p:nvPr>
        </p:nvGraphicFramePr>
        <p:xfrm>
          <a:off x="838200" y="2209800"/>
          <a:ext cx="4191000" cy="165100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xmlns="" val="20000"/>
                    </a:ext>
                  </a:extLst>
                </a:gridCol>
                <a:gridCol w="838200">
                  <a:extLst>
                    <a:ext uri="{9D8B030D-6E8A-4147-A177-3AD203B41FA5}">
                      <a16:colId xmlns:a16="http://schemas.microsoft.com/office/drawing/2014/main" xmlns="" val="20001"/>
                    </a:ext>
                  </a:extLst>
                </a:gridCol>
                <a:gridCol w="838200">
                  <a:extLst>
                    <a:ext uri="{9D8B030D-6E8A-4147-A177-3AD203B41FA5}">
                      <a16:colId xmlns:a16="http://schemas.microsoft.com/office/drawing/2014/main" xmlns="" val="20002"/>
                    </a:ext>
                  </a:extLst>
                </a:gridCol>
                <a:gridCol w="838200">
                  <a:extLst>
                    <a:ext uri="{9D8B030D-6E8A-4147-A177-3AD203B41FA5}">
                      <a16:colId xmlns:a16="http://schemas.microsoft.com/office/drawing/2014/main" xmlns="" val="20003"/>
                    </a:ext>
                  </a:extLst>
                </a:gridCol>
                <a:gridCol w="838200">
                  <a:extLst>
                    <a:ext uri="{9D8B030D-6E8A-4147-A177-3AD203B41FA5}">
                      <a16:colId xmlns:a16="http://schemas.microsoft.com/office/drawing/2014/main" xmlns="" val="20004"/>
                    </a:ext>
                  </a:extLst>
                </a:gridCol>
              </a:tblGrid>
              <a:tr h="330200">
                <a:tc>
                  <a:txBody>
                    <a:bodyPr/>
                    <a:lstStyle/>
                    <a:p>
                      <a:pPr algn="ct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AA(.25)</a:t>
                      </a: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err="1" smtClean="0"/>
                        <a:t>Aa</a:t>
                      </a:r>
                      <a:r>
                        <a:rPr lang="en-US" sz="1400" dirty="0" smtClean="0"/>
                        <a:t>(.5)</a:t>
                      </a: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err="1" smtClean="0"/>
                        <a:t>aa</a:t>
                      </a:r>
                      <a:r>
                        <a:rPr lang="en-US" sz="1400" dirty="0" smtClean="0"/>
                        <a:t>(.25)</a:t>
                      </a: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30200">
                <a:tc>
                  <a:txBody>
                    <a:bodyPr/>
                    <a:lstStyle/>
                    <a:p>
                      <a:pPr algn="ctr"/>
                      <a:r>
                        <a:rPr lang="en-US" sz="1400" dirty="0" smtClean="0"/>
                        <a:t>BB(.25)</a:t>
                      </a:r>
                      <a:endParaRPr lang="en-US"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0.356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0.947</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t>0.245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30200">
                <a:tc>
                  <a:txBody>
                    <a:bodyPr/>
                    <a:lstStyle/>
                    <a:p>
                      <a:pPr algn="ctr"/>
                      <a:r>
                        <a:rPr lang="en-US" sz="1400" dirty="0" smtClean="0"/>
                        <a:t>Bb(.5)</a:t>
                      </a:r>
                      <a:endParaRPr lang="en-US"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0.912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t>0.437</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0.599</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30200">
                <a:tc>
                  <a:txBody>
                    <a:bodyPr/>
                    <a:lstStyle/>
                    <a:p>
                      <a:pPr algn="ctr"/>
                      <a:r>
                        <a:rPr lang="en-US" sz="1400" dirty="0" smtClean="0"/>
                        <a:t>bb(.25</a:t>
                      </a:r>
                      <a:endParaRPr lang="en-US"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0.210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smtClean="0"/>
                        <a:t>0.758</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t>0.165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30200">
                <a:tc>
                  <a:txBody>
                    <a:bodyPr/>
                    <a:lstStyle/>
                    <a:p>
                      <a:pPr algn="ct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8" name="TextBox 7"/>
          <p:cNvSpPr txBox="1"/>
          <p:nvPr/>
        </p:nvSpPr>
        <p:spPr>
          <a:xfrm>
            <a:off x="2590800" y="1752600"/>
            <a:ext cx="1066800" cy="369332"/>
          </a:xfrm>
          <a:prstGeom prst="rect">
            <a:avLst/>
          </a:prstGeom>
          <a:noFill/>
        </p:spPr>
        <p:txBody>
          <a:bodyPr wrap="square" rtlCol="0">
            <a:spAutoFit/>
          </a:bodyPr>
          <a:lstStyle/>
          <a:p>
            <a:r>
              <a:rPr lang="en-US" dirty="0" smtClean="0"/>
              <a:t>SNP 1</a:t>
            </a:r>
            <a:endParaRPr lang="en-US" dirty="0"/>
          </a:p>
        </p:txBody>
      </p:sp>
      <p:sp>
        <p:nvSpPr>
          <p:cNvPr id="9" name="TextBox 8"/>
          <p:cNvSpPr txBox="1"/>
          <p:nvPr/>
        </p:nvSpPr>
        <p:spPr>
          <a:xfrm rot="16200000">
            <a:off x="184666" y="2634734"/>
            <a:ext cx="1066800" cy="369332"/>
          </a:xfrm>
          <a:prstGeom prst="rect">
            <a:avLst/>
          </a:prstGeom>
          <a:noFill/>
        </p:spPr>
        <p:txBody>
          <a:bodyPr wrap="square" rtlCol="0">
            <a:spAutoFit/>
          </a:bodyPr>
          <a:lstStyle/>
          <a:p>
            <a:r>
              <a:rPr lang="en-US" dirty="0" smtClean="0"/>
              <a:t>SNP 2</a:t>
            </a:r>
            <a:endParaRPr lang="en-US" dirty="0"/>
          </a:p>
        </p:txBody>
      </p:sp>
      <p:pic>
        <p:nvPicPr>
          <p:cNvPr id="10" name="Picture 2" descr="http://2.bp.blogspot.com/_DZH2cmCoois/RvA139FgtyI/AAAAAAAADFA/RBs2fmBB9hI/s400/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531102"/>
            <a:ext cx="2581275"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everything-poultry.com/wp-content/uploads/2011/03/comb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8819" y="2457184"/>
            <a:ext cx="1711594" cy="14308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4.bp.blogspot.com/_0g15n9YQp9k/TMDL4TjkdDI/AAAAAAAAAKk/CIRUN4phz2c/s400/Rooster02_FUL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199" y="2457184"/>
            <a:ext cx="1275013" cy="14308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oconeemed.org/sites/www/Uploads/Wellness/diabete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4232" y="4103566"/>
            <a:ext cx="3908703" cy="26035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54371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Space</a:t>
            </a:r>
            <a:endParaRPr lang="en-US" dirty="0"/>
          </a:p>
        </p:txBody>
      </p:sp>
      <p:sp>
        <p:nvSpPr>
          <p:cNvPr id="3" name="Content Placeholder 2"/>
          <p:cNvSpPr>
            <a:spLocks noGrp="1"/>
          </p:cNvSpPr>
          <p:nvPr>
            <p:ph idx="1"/>
          </p:nvPr>
        </p:nvSpPr>
        <p:spPr>
          <a:xfrm>
            <a:off x="457200" y="1600200"/>
            <a:ext cx="5105400" cy="5257800"/>
          </a:xfrm>
        </p:spPr>
        <p:txBody>
          <a:bodyPr>
            <a:normAutofit fontScale="77500" lnSpcReduction="20000"/>
          </a:bodyPr>
          <a:lstStyle/>
          <a:p>
            <a:r>
              <a:rPr lang="en-US" sz="2100" dirty="0" smtClean="0"/>
              <a:t>The set or domain through which an algorithm searches.</a:t>
            </a:r>
          </a:p>
          <a:p>
            <a:endParaRPr lang="en-US" sz="2100" dirty="0"/>
          </a:p>
          <a:p>
            <a:r>
              <a:rPr lang="en-US" sz="2100" dirty="0" smtClean="0"/>
              <a:t>This may be a well-defined and finite data structure, or a vast and possibly infinite set</a:t>
            </a:r>
            <a:r>
              <a:rPr lang="en-US" sz="2100" dirty="0" smtClean="0"/>
              <a:t>.</a:t>
            </a:r>
          </a:p>
          <a:p>
            <a:endParaRPr lang="en-US" sz="2100" dirty="0"/>
          </a:p>
          <a:p>
            <a:r>
              <a:rPr lang="en-US" sz="2100" dirty="0"/>
              <a:t>Note the algorithm and representation selected can affect the size of the search space.</a:t>
            </a:r>
          </a:p>
          <a:p>
            <a:pPr marL="0" indent="0">
              <a:buNone/>
            </a:pPr>
            <a:endParaRPr lang="en-US" dirty="0"/>
          </a:p>
          <a:p>
            <a:r>
              <a:rPr lang="en-US" dirty="0" smtClean="0"/>
              <a:t>Example:</a:t>
            </a:r>
          </a:p>
          <a:p>
            <a:pPr lvl="1"/>
            <a:r>
              <a:rPr lang="en-US" u="sng" dirty="0" smtClean="0"/>
              <a:t>Relatively Small Search Space </a:t>
            </a:r>
          </a:p>
          <a:p>
            <a:pPr lvl="2"/>
            <a:r>
              <a:rPr lang="en-US" dirty="0" smtClean="0"/>
              <a:t>All possible games of Tic Tac Toe.</a:t>
            </a:r>
          </a:p>
          <a:p>
            <a:pPr lvl="2"/>
            <a:r>
              <a:rPr lang="en-US" dirty="0" smtClean="0"/>
              <a:t>Number of Unique Games?  </a:t>
            </a:r>
            <a:r>
              <a:rPr lang="en-US" dirty="0" smtClean="0">
                <a:solidFill>
                  <a:srgbClr val="FF0000"/>
                </a:solidFill>
              </a:rPr>
              <a:t>(255,168)</a:t>
            </a:r>
          </a:p>
          <a:p>
            <a:pPr lvl="2"/>
            <a:endParaRPr lang="en-US" dirty="0" smtClean="0"/>
          </a:p>
          <a:p>
            <a:pPr lvl="1"/>
            <a:r>
              <a:rPr lang="en-US" u="sng" dirty="0" smtClean="0"/>
              <a:t>Relatively Large Search Space</a:t>
            </a:r>
          </a:p>
          <a:p>
            <a:pPr lvl="2"/>
            <a:r>
              <a:rPr lang="en-US" dirty="0" smtClean="0"/>
              <a:t>Genome-wide genetic association study</a:t>
            </a:r>
          </a:p>
          <a:p>
            <a:pPr lvl="2"/>
            <a:r>
              <a:rPr lang="en-US" dirty="0" smtClean="0"/>
              <a:t>Assuming 500,000 SNPs and examining linear associations as well as 2, and 3 way interactions.</a:t>
            </a:r>
          </a:p>
          <a:p>
            <a:pPr lvl="2"/>
            <a:r>
              <a:rPr lang="en-US" dirty="0" smtClean="0"/>
              <a:t>Number of Unique Regression Models?  </a:t>
            </a:r>
          </a:p>
          <a:p>
            <a:pPr lvl="2"/>
            <a:r>
              <a:rPr lang="en-US" dirty="0" smtClean="0">
                <a:solidFill>
                  <a:srgbClr val="FF0000"/>
                </a:solidFill>
              </a:rPr>
              <a:t>(2.08x10^16) ~100 million times greater than the number of stars in the sky (~100 billion)</a:t>
            </a:r>
          </a:p>
          <a:p>
            <a:endParaRPr lang="en-US" dirty="0" smtClean="0"/>
          </a:p>
          <a:p>
            <a:pPr lvl="2"/>
            <a:endParaRPr lang="en-US" dirty="0"/>
          </a:p>
        </p:txBody>
      </p:sp>
      <p:pic>
        <p:nvPicPr>
          <p:cNvPr id="3074" name="Picture 2" descr="Image result for search space"/>
          <p:cNvPicPr>
            <a:picLocks noChangeAspect="1" noChangeArrowheads="1"/>
          </p:cNvPicPr>
          <p:nvPr/>
        </p:nvPicPr>
        <p:blipFill rotWithShape="1">
          <a:blip r:embed="rId3">
            <a:extLst>
              <a:ext uri="{28A0092B-C50C-407E-A947-70E740481C1C}">
                <a14:useLocalDpi xmlns:a14="http://schemas.microsoft.com/office/drawing/2010/main" val="0"/>
              </a:ext>
            </a:extLst>
          </a:blip>
          <a:srcRect l="10373" r="4562"/>
          <a:stretch/>
        </p:blipFill>
        <p:spPr bwMode="auto">
          <a:xfrm>
            <a:off x="5814776" y="414835"/>
            <a:ext cx="31242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ic tac to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1133" y="2893373"/>
            <a:ext cx="1452000" cy="12908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248384" y="4173379"/>
            <a:ext cx="2337499" cy="246221"/>
          </a:xfrm>
          <a:prstGeom prst="rect">
            <a:avLst/>
          </a:prstGeom>
        </p:spPr>
        <p:txBody>
          <a:bodyPr wrap="none">
            <a:spAutoFit/>
          </a:bodyPr>
          <a:lstStyle/>
          <a:p>
            <a:r>
              <a:rPr lang="en-US" sz="1000" dirty="0"/>
              <a:t>http://www.se16.info/hgb/tictactoe.htm</a:t>
            </a:r>
          </a:p>
        </p:txBody>
      </p:sp>
      <p:pic>
        <p:nvPicPr>
          <p:cNvPr id="3078" name="Picture 6" descr="Image result for genome wide associ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6287" y="4730746"/>
            <a:ext cx="2801695" cy="13564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778333" y="6154579"/>
            <a:ext cx="3365667" cy="246221"/>
          </a:xfrm>
          <a:prstGeom prst="rect">
            <a:avLst/>
          </a:prstGeom>
        </p:spPr>
        <p:txBody>
          <a:bodyPr wrap="square">
            <a:spAutoFit/>
          </a:bodyPr>
          <a:lstStyle/>
          <a:p>
            <a:r>
              <a:rPr lang="en-US" sz="1000" dirty="0"/>
              <a:t>http://</a:t>
            </a:r>
            <a:r>
              <a:rPr lang="en-US" sz="1000" dirty="0" smtClean="0"/>
              <a:t>www.nature.com/ng/journal/v42/n9/abs/ng.645.htm</a:t>
            </a:r>
            <a:endParaRPr lang="en-US" sz="1000" dirty="0"/>
          </a:p>
        </p:txBody>
      </p:sp>
      <p:sp>
        <p:nvSpPr>
          <p:cNvPr id="8" name="Date Placeholder 7"/>
          <p:cNvSpPr>
            <a:spLocks noGrp="1"/>
          </p:cNvSpPr>
          <p:nvPr>
            <p:ph type="dt" sz="half" idx="10"/>
          </p:nvPr>
        </p:nvSpPr>
        <p:spPr/>
        <p:txBody>
          <a:bodyPr/>
          <a:lstStyle/>
          <a:p>
            <a:r>
              <a:rPr lang="en-US" smtClean="0"/>
              <a:t>10/16/18</a:t>
            </a:r>
            <a:endParaRPr lang="en-US"/>
          </a:p>
        </p:txBody>
      </p:sp>
      <p:sp>
        <p:nvSpPr>
          <p:cNvPr id="9" name="Footer Placeholder 8"/>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58800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9426"/>
            <a:ext cx="8229600" cy="990600"/>
          </a:xfrm>
        </p:spPr>
        <p:txBody>
          <a:bodyPr/>
          <a:lstStyle/>
          <a:p>
            <a:pPr algn="ctr"/>
            <a:r>
              <a:rPr lang="en-US" dirty="0" smtClean="0"/>
              <a:t>Heuristics </a:t>
            </a:r>
            <a:r>
              <a:rPr lang="en-US" dirty="0" smtClean="0"/>
              <a:t>and Metaheuristics</a:t>
            </a:r>
            <a:endParaRPr lang="en-US" dirty="0"/>
          </a:p>
        </p:txBody>
      </p:sp>
      <p:sp>
        <p:nvSpPr>
          <p:cNvPr id="3" name="Content Placeholder 2"/>
          <p:cNvSpPr>
            <a:spLocks noGrp="1"/>
          </p:cNvSpPr>
          <p:nvPr>
            <p:ph idx="1"/>
          </p:nvPr>
        </p:nvSpPr>
        <p:spPr>
          <a:xfrm>
            <a:off x="304800" y="1295400"/>
            <a:ext cx="8534400" cy="2409026"/>
          </a:xfrm>
        </p:spPr>
        <p:txBody>
          <a:bodyPr>
            <a:normAutofit fontScale="55000" lnSpcReduction="20000"/>
          </a:bodyPr>
          <a:lstStyle/>
          <a:p>
            <a:r>
              <a:rPr lang="en-US" u="sng" dirty="0" smtClean="0">
                <a:solidFill>
                  <a:srgbClr val="FF0000"/>
                </a:solidFill>
              </a:rPr>
              <a:t>Heuristic</a:t>
            </a:r>
            <a:r>
              <a:rPr lang="en-US" dirty="0" smtClean="0"/>
              <a:t>: (Ancient Greek)- ‘Find’/’Discover’ -  Any approach to problem solving, learning, or discovery that employs a practical method not guaranteed to be optimal or perfect, but sufficient for the immediate goals</a:t>
            </a:r>
            <a:r>
              <a:rPr lang="en-US" dirty="0" smtClean="0"/>
              <a:t>.</a:t>
            </a:r>
          </a:p>
          <a:p>
            <a:pPr marL="0" indent="0">
              <a:buNone/>
            </a:pPr>
            <a:endParaRPr lang="en-US" sz="1500" dirty="0" smtClean="0"/>
          </a:p>
          <a:p>
            <a:r>
              <a:rPr lang="en-US" dirty="0" smtClean="0"/>
              <a:t>Think</a:t>
            </a:r>
            <a:r>
              <a:rPr lang="en-US" dirty="0" smtClean="0"/>
              <a:t>: Rule of thumb, educated guess, profiling, or reasonable generalizations.</a:t>
            </a:r>
          </a:p>
          <a:p>
            <a:endParaRPr lang="en-US" sz="1500" dirty="0"/>
          </a:p>
          <a:p>
            <a:r>
              <a:rPr lang="en-US" dirty="0" smtClean="0"/>
              <a:t>Trial and Error – the most fundamental heuristic</a:t>
            </a:r>
            <a:r>
              <a:rPr lang="en-US" dirty="0" smtClean="0"/>
              <a:t>.</a:t>
            </a:r>
          </a:p>
          <a:p>
            <a:endParaRPr lang="en-US" dirty="0" smtClean="0"/>
          </a:p>
          <a:p>
            <a:endParaRPr lang="en-US" sz="1300" dirty="0"/>
          </a:p>
          <a:p>
            <a:r>
              <a:rPr lang="en-US" u="sng" dirty="0" smtClean="0">
                <a:solidFill>
                  <a:srgbClr val="FF0000"/>
                </a:solidFill>
              </a:rPr>
              <a:t>Metaheuristic</a:t>
            </a:r>
            <a:r>
              <a:rPr lang="en-US" dirty="0" smtClean="0"/>
              <a:t>: Higher-level procedure designed to find, generate, or select a heuristic </a:t>
            </a:r>
            <a:r>
              <a:rPr lang="en-US" dirty="0"/>
              <a:t> that may provide a sufficiently good solution to </a:t>
            </a:r>
            <a:r>
              <a:rPr lang="en-US" dirty="0" smtClean="0"/>
              <a:t>an optimization problem, </a:t>
            </a:r>
            <a:r>
              <a:rPr lang="en-US" dirty="0"/>
              <a:t>especially with incomplete or imperfect information or limited computation </a:t>
            </a:r>
            <a:r>
              <a:rPr lang="en-US" dirty="0" smtClean="0"/>
              <a:t>capacity</a:t>
            </a:r>
            <a:endParaRPr lang="en-US" sz="1300" dirty="0" smtClean="0"/>
          </a:p>
          <a:p>
            <a:pPr lvl="1"/>
            <a:r>
              <a:rPr lang="en-US" dirty="0" smtClean="0"/>
              <a:t>Can sample a </a:t>
            </a:r>
            <a:r>
              <a:rPr lang="en-US" dirty="0" smtClean="0">
                <a:solidFill>
                  <a:srgbClr val="FF0000"/>
                </a:solidFill>
              </a:rPr>
              <a:t>search space that is too large</a:t>
            </a:r>
            <a:r>
              <a:rPr lang="en-US" dirty="0" smtClean="0"/>
              <a:t> to explore completely</a:t>
            </a:r>
            <a:r>
              <a:rPr lang="en-US" dirty="0" smtClean="0"/>
              <a:t>.</a:t>
            </a:r>
            <a:endParaRPr lang="en-US" dirty="0" smtClean="0"/>
          </a:p>
          <a:p>
            <a:pPr lvl="1"/>
            <a:r>
              <a:rPr lang="en-US" dirty="0" smtClean="0"/>
              <a:t>Make </a:t>
            </a:r>
            <a:r>
              <a:rPr lang="en-US" dirty="0" smtClean="0">
                <a:solidFill>
                  <a:srgbClr val="FF0000"/>
                </a:solidFill>
              </a:rPr>
              <a:t>few assumptions</a:t>
            </a:r>
            <a:r>
              <a:rPr lang="en-US" dirty="0" smtClean="0"/>
              <a:t> about the optimization problem, thus they may be useful for a variety of problems.</a:t>
            </a:r>
            <a:endParaRPr lang="en-US" dirty="0"/>
          </a:p>
        </p:txBody>
      </p:sp>
      <p:sp>
        <p:nvSpPr>
          <p:cNvPr id="7" name="Rectangle 6"/>
          <p:cNvSpPr/>
          <p:nvPr/>
        </p:nvSpPr>
        <p:spPr>
          <a:xfrm>
            <a:off x="2254738" y="6674078"/>
            <a:ext cx="6400800" cy="215444"/>
          </a:xfrm>
          <a:prstGeom prst="rect">
            <a:avLst/>
          </a:prstGeom>
        </p:spPr>
        <p:txBody>
          <a:bodyPr wrap="square">
            <a:spAutoFit/>
          </a:bodyPr>
          <a:lstStyle/>
          <a:p>
            <a:r>
              <a:rPr lang="en-US" sz="800" i="1" dirty="0"/>
              <a:t>https://www.researchgate.net/figure/Classification-of-metaheuristic-algorithms_fig1_317068145</a:t>
            </a:r>
          </a:p>
        </p:txBody>
      </p:sp>
      <p:grpSp>
        <p:nvGrpSpPr>
          <p:cNvPr id="9" name="Group 8"/>
          <p:cNvGrpSpPr/>
          <p:nvPr/>
        </p:nvGrpSpPr>
        <p:grpSpPr>
          <a:xfrm>
            <a:off x="762000" y="3733800"/>
            <a:ext cx="7731851" cy="2819400"/>
            <a:chOff x="1447800" y="4451187"/>
            <a:chExt cx="6096000" cy="2222891"/>
          </a:xfrm>
        </p:grpSpPr>
        <p:pic>
          <p:nvPicPr>
            <p:cNvPr id="1028" name="Picture 4" descr="Image result for metaheuristic"/>
            <p:cNvPicPr>
              <a:picLocks noChangeAspect="1" noChangeArrowheads="1"/>
            </p:cNvPicPr>
            <p:nvPr/>
          </p:nvPicPr>
          <p:blipFill rotWithShape="1">
            <a:blip r:embed="rId3">
              <a:extLst>
                <a:ext uri="{28A0092B-C50C-407E-A947-70E740481C1C}">
                  <a14:useLocalDpi xmlns:a14="http://schemas.microsoft.com/office/drawing/2010/main" val="0"/>
                </a:ext>
              </a:extLst>
            </a:blip>
            <a:srcRect t="60571"/>
            <a:stretch/>
          </p:blipFill>
          <p:spPr bwMode="auto">
            <a:xfrm>
              <a:off x="1447800" y="5486400"/>
              <a:ext cx="6096000" cy="11876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metaheuristic"/>
            <p:cNvPicPr>
              <a:picLocks noChangeAspect="1" noChangeArrowheads="1"/>
            </p:cNvPicPr>
            <p:nvPr/>
          </p:nvPicPr>
          <p:blipFill rotWithShape="1">
            <a:blip r:embed="rId3">
              <a:extLst>
                <a:ext uri="{28A0092B-C50C-407E-A947-70E740481C1C}">
                  <a14:useLocalDpi xmlns:a14="http://schemas.microsoft.com/office/drawing/2010/main" val="0"/>
                </a:ext>
              </a:extLst>
            </a:blip>
            <a:srcRect b="88090"/>
            <a:stretch/>
          </p:blipFill>
          <p:spPr bwMode="auto">
            <a:xfrm>
              <a:off x="1447800" y="4451187"/>
              <a:ext cx="6096000" cy="3587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metaheuristic"/>
            <p:cNvPicPr>
              <a:picLocks noChangeAspect="1" noChangeArrowheads="1"/>
            </p:cNvPicPr>
            <p:nvPr/>
          </p:nvPicPr>
          <p:blipFill rotWithShape="1">
            <a:blip r:embed="rId3">
              <a:extLst>
                <a:ext uri="{28A0092B-C50C-407E-A947-70E740481C1C}">
                  <a14:useLocalDpi xmlns:a14="http://schemas.microsoft.com/office/drawing/2010/main" val="0"/>
                </a:ext>
              </a:extLst>
            </a:blip>
            <a:srcRect t="35273" b="49548"/>
            <a:stretch/>
          </p:blipFill>
          <p:spPr bwMode="auto">
            <a:xfrm>
              <a:off x="1447800" y="5028167"/>
              <a:ext cx="60960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metaheuristic"/>
            <p:cNvPicPr>
              <a:picLocks noChangeAspect="1" noChangeArrowheads="1"/>
            </p:cNvPicPr>
            <p:nvPr/>
          </p:nvPicPr>
          <p:blipFill rotWithShape="1">
            <a:blip r:embed="rId3">
              <a:extLst>
                <a:ext uri="{28A0092B-C50C-407E-A947-70E740481C1C}">
                  <a14:useLocalDpi xmlns:a14="http://schemas.microsoft.com/office/drawing/2010/main" val="0"/>
                </a:ext>
              </a:extLst>
            </a:blip>
            <a:srcRect t="20162" b="72249"/>
            <a:stretch/>
          </p:blipFill>
          <p:spPr bwMode="auto">
            <a:xfrm>
              <a:off x="1447800" y="4798534"/>
              <a:ext cx="6096000" cy="22860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Placeholder 10"/>
          <p:cNvSpPr>
            <a:spLocks noGrp="1"/>
          </p:cNvSpPr>
          <p:nvPr>
            <p:ph type="dt" sz="half" idx="10"/>
          </p:nvPr>
        </p:nvSpPr>
        <p:spPr/>
        <p:txBody>
          <a:bodyPr/>
          <a:lstStyle/>
          <a:p>
            <a:r>
              <a:rPr lang="en-US" smtClean="0"/>
              <a:t>10/16/18</a:t>
            </a:r>
            <a:endParaRPr lang="en-US"/>
          </a:p>
        </p:txBody>
      </p:sp>
      <p:sp>
        <p:nvSpPr>
          <p:cNvPr id="14" name="Footer Placeholder 13"/>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055152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Bio-Inspired Computing</a:t>
            </a:r>
            <a:endParaRPr lang="en-US" dirty="0"/>
          </a:p>
        </p:txBody>
      </p:sp>
      <p:pic>
        <p:nvPicPr>
          <p:cNvPr id="1026" name="Picture 2" descr="Image result for bioinspired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7923"/>
            <a:ext cx="356235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honey be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6118" y="2967184"/>
            <a:ext cx="3063123" cy="20191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gen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0140" y="3505751"/>
            <a:ext cx="2518397" cy="1480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lock"/>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692"/>
          <a:stretch/>
        </p:blipFill>
        <p:spPr bwMode="auto">
          <a:xfrm>
            <a:off x="6626" y="4194448"/>
            <a:ext cx="3955774" cy="2678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evolution"/>
          <p:cNvPicPr>
            <a:picLocks noChangeAspect="1" noChangeArrowheads="1"/>
          </p:cNvPicPr>
          <p:nvPr/>
        </p:nvPicPr>
        <p:blipFill rotWithShape="1">
          <a:blip r:embed="rId6">
            <a:extLst>
              <a:ext uri="{28A0092B-C50C-407E-A947-70E740481C1C}">
                <a14:useLocalDpi xmlns:a14="http://schemas.microsoft.com/office/drawing/2010/main" val="0"/>
              </a:ext>
            </a:extLst>
          </a:blip>
          <a:srcRect l="4946" t="27986" r="2553" b="28681"/>
          <a:stretch/>
        </p:blipFill>
        <p:spPr bwMode="auto">
          <a:xfrm>
            <a:off x="4572000" y="5196650"/>
            <a:ext cx="4171970" cy="14658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mmune syste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6057" y="673727"/>
            <a:ext cx="3057943" cy="22934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nt colon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2350" y="1522136"/>
            <a:ext cx="2986086" cy="199072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0300969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lstStyle/>
          <a:p>
            <a:r>
              <a:rPr lang="en-US" dirty="0"/>
              <a:t>Bio-Inspired </a:t>
            </a:r>
            <a:r>
              <a:rPr lang="en-US" dirty="0" smtClean="0"/>
              <a:t>Computing: Examples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Ant Colony Optimization</a:t>
            </a:r>
          </a:p>
          <a:p>
            <a:r>
              <a:rPr lang="en-US" dirty="0"/>
              <a:t>Artificial Bee Colony </a:t>
            </a:r>
            <a:r>
              <a:rPr lang="en-US" dirty="0" smtClean="0"/>
              <a:t>Algorithm</a:t>
            </a:r>
          </a:p>
          <a:p>
            <a:r>
              <a:rPr lang="en-US" dirty="0" smtClean="0"/>
              <a:t>Artificial Immune Systems</a:t>
            </a:r>
          </a:p>
          <a:p>
            <a:r>
              <a:rPr lang="en-US" dirty="0" smtClean="0"/>
              <a:t>Artificial Neural Networks </a:t>
            </a:r>
            <a:endParaRPr lang="en-US" dirty="0" smtClean="0"/>
          </a:p>
          <a:p>
            <a:r>
              <a:rPr lang="en-US" dirty="0" smtClean="0"/>
              <a:t>Cuckoo </a:t>
            </a:r>
            <a:r>
              <a:rPr lang="en-US" dirty="0" smtClean="0"/>
              <a:t>Search Algorithm</a:t>
            </a:r>
          </a:p>
          <a:p>
            <a:r>
              <a:rPr lang="en-US" dirty="0" smtClean="0"/>
              <a:t>Evolutionary Algorithms</a:t>
            </a:r>
          </a:p>
          <a:p>
            <a:r>
              <a:rPr lang="en-US" dirty="0" smtClean="0"/>
              <a:t>Firefly Optimization</a:t>
            </a:r>
          </a:p>
          <a:p>
            <a:r>
              <a:rPr lang="en-US" dirty="0" smtClean="0"/>
              <a:t>Fish Optimization</a:t>
            </a:r>
          </a:p>
          <a:p>
            <a:r>
              <a:rPr lang="en-US" dirty="0" smtClean="0"/>
              <a:t>Gene Expression Programming</a:t>
            </a:r>
          </a:p>
          <a:p>
            <a:r>
              <a:rPr lang="en-US" dirty="0" smtClean="0">
                <a:solidFill>
                  <a:srgbClr val="FF0000"/>
                </a:solidFill>
              </a:rPr>
              <a:t>Genetic Algorithm</a:t>
            </a:r>
          </a:p>
          <a:p>
            <a:r>
              <a:rPr lang="en-US" dirty="0" smtClean="0">
                <a:solidFill>
                  <a:srgbClr val="FF0000"/>
                </a:solidFill>
              </a:rPr>
              <a:t>Genetic Programming</a:t>
            </a:r>
          </a:p>
          <a:p>
            <a:r>
              <a:rPr lang="en-US" dirty="0" smtClean="0">
                <a:solidFill>
                  <a:srgbClr val="FF0000"/>
                </a:solidFill>
              </a:rPr>
              <a:t>Learning Classifier Systems</a:t>
            </a:r>
          </a:p>
          <a:p>
            <a:r>
              <a:rPr lang="en-US" dirty="0" smtClean="0"/>
              <a:t>Particle Swarm Optimization</a:t>
            </a:r>
          </a:p>
          <a:p>
            <a:r>
              <a:rPr lang="en-US" dirty="0" smtClean="0"/>
              <a:t>Swarm intelligence</a:t>
            </a:r>
            <a:endParaRPr lang="en-US" dirty="0"/>
          </a:p>
        </p:txBody>
      </p:sp>
      <p:pic>
        <p:nvPicPr>
          <p:cNvPr id="6" name="Picture 2" descr="Image result for particle swarm optimization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857750"/>
            <a:ext cx="2616201" cy="196215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4343400" y="579120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Image result for ant colony optimization 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55" t="20778" r="31111" b="22162"/>
          <a:stretch/>
        </p:blipFill>
        <p:spPr bwMode="auto">
          <a:xfrm>
            <a:off x="6047642" y="1243622"/>
            <a:ext cx="3048000" cy="15507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3848100" y="1752600"/>
            <a:ext cx="2095500" cy="83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Image result for neural network 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933831" y="2935466"/>
            <a:ext cx="3116873" cy="175678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a:off x="3962400" y="2794360"/>
            <a:ext cx="1828800" cy="93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half" idx="10"/>
          </p:nvPr>
        </p:nvSpPr>
        <p:spPr/>
        <p:txBody>
          <a:bodyPr/>
          <a:lstStyle/>
          <a:p>
            <a:r>
              <a:rPr lang="en-US" smtClean="0"/>
              <a:t>10/16/18</a:t>
            </a:r>
            <a:endParaRPr lang="en-US"/>
          </a:p>
        </p:txBody>
      </p:sp>
      <p:sp>
        <p:nvSpPr>
          <p:cNvPr id="17" name="Footer Placeholder 1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7919293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Evolutionary Algorithms (EA)</a:t>
            </a:r>
            <a:endParaRPr lang="en-US" dirty="0"/>
          </a:p>
        </p:txBody>
      </p:sp>
      <p:sp>
        <p:nvSpPr>
          <p:cNvPr id="3" name="Content Placeholder 2"/>
          <p:cNvSpPr>
            <a:spLocks noGrp="1"/>
          </p:cNvSpPr>
          <p:nvPr>
            <p:ph idx="1"/>
          </p:nvPr>
        </p:nvSpPr>
        <p:spPr>
          <a:xfrm>
            <a:off x="457200" y="1600200"/>
            <a:ext cx="6440783" cy="5257800"/>
          </a:xfrm>
        </p:spPr>
        <p:txBody>
          <a:bodyPr>
            <a:normAutofit fontScale="77500" lnSpcReduction="20000"/>
          </a:bodyPr>
          <a:lstStyle/>
          <a:p>
            <a:r>
              <a:rPr lang="en-US" dirty="0" smtClean="0"/>
              <a:t>Based on adopting Neo-Darwinian principles of biological evolution.</a:t>
            </a:r>
          </a:p>
          <a:p>
            <a:pPr lvl="1"/>
            <a:r>
              <a:rPr lang="en-US" dirty="0" smtClean="0">
                <a:solidFill>
                  <a:srgbClr val="FF0000"/>
                </a:solidFill>
              </a:rPr>
              <a:t>Reproduction</a:t>
            </a:r>
          </a:p>
          <a:p>
            <a:pPr lvl="1"/>
            <a:r>
              <a:rPr lang="en-US" dirty="0" smtClean="0">
                <a:solidFill>
                  <a:srgbClr val="FF0000"/>
                </a:solidFill>
              </a:rPr>
              <a:t>Mutation</a:t>
            </a:r>
          </a:p>
          <a:p>
            <a:pPr lvl="1"/>
            <a:r>
              <a:rPr lang="en-US" dirty="0" smtClean="0">
                <a:solidFill>
                  <a:srgbClr val="FF0000"/>
                </a:solidFill>
              </a:rPr>
              <a:t>Recombination</a:t>
            </a:r>
          </a:p>
          <a:p>
            <a:pPr lvl="1"/>
            <a:r>
              <a:rPr lang="en-US" dirty="0" smtClean="0">
                <a:solidFill>
                  <a:srgbClr val="FF0000"/>
                </a:solidFill>
              </a:rPr>
              <a:t>Selection</a:t>
            </a:r>
          </a:p>
          <a:p>
            <a:pPr lvl="1"/>
            <a:r>
              <a:rPr lang="en-US" dirty="0" smtClean="0">
                <a:solidFill>
                  <a:srgbClr val="FF0000"/>
                </a:solidFill>
              </a:rPr>
              <a:t>Survival of the fittest</a:t>
            </a:r>
          </a:p>
          <a:p>
            <a:endParaRPr lang="en-US" dirty="0"/>
          </a:p>
          <a:p>
            <a:r>
              <a:rPr lang="en-US" dirty="0" smtClean="0"/>
              <a:t>Belong to the family of ‘trial and error’ problem solvers</a:t>
            </a:r>
          </a:p>
          <a:p>
            <a:endParaRPr lang="en-US" dirty="0" smtClean="0"/>
          </a:p>
          <a:p>
            <a:r>
              <a:rPr lang="en-US" dirty="0" smtClean="0"/>
              <a:t>Global optimization methods with a metaheuristic or stochastic optimization character.</a:t>
            </a:r>
          </a:p>
          <a:p>
            <a:pPr lvl="1"/>
            <a:r>
              <a:rPr lang="en-US" dirty="0" smtClean="0">
                <a:solidFill>
                  <a:srgbClr val="FF0000"/>
                </a:solidFill>
              </a:rPr>
              <a:t>Stochastic Algorithm </a:t>
            </a:r>
            <a:r>
              <a:rPr lang="en-US" dirty="0" smtClean="0"/>
              <a:t>– Involves a random component to the search.</a:t>
            </a:r>
          </a:p>
          <a:p>
            <a:pPr lvl="1"/>
            <a:r>
              <a:rPr lang="en-US" dirty="0" smtClean="0">
                <a:solidFill>
                  <a:srgbClr val="FF0000"/>
                </a:solidFill>
              </a:rPr>
              <a:t>Deterministic Algorithm</a:t>
            </a:r>
            <a:r>
              <a:rPr lang="en-US" dirty="0" smtClean="0"/>
              <a:t> – Given a particular input will always produce the same output.</a:t>
            </a:r>
          </a:p>
          <a:p>
            <a:endParaRPr lang="en-US" dirty="0" smtClean="0"/>
          </a:p>
          <a:p>
            <a:r>
              <a:rPr lang="en-US" dirty="0" smtClean="0">
                <a:solidFill>
                  <a:srgbClr val="FF0000"/>
                </a:solidFill>
              </a:rPr>
              <a:t>Population-Based Search </a:t>
            </a:r>
            <a:r>
              <a:rPr lang="en-US" dirty="0" smtClean="0"/>
              <a:t>– A population of candidate solutions are evolved rather than just one exploring the search space.</a:t>
            </a:r>
            <a:endParaRPr lang="en-US" dirty="0"/>
          </a:p>
        </p:txBody>
      </p:sp>
      <p:pic>
        <p:nvPicPr>
          <p:cNvPr id="2050" name="Picture 2" descr="Image result for darw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7983" y="4495800"/>
            <a:ext cx="1914939" cy="19149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rvival of the fit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1616" y="1905000"/>
            <a:ext cx="2701306" cy="156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40217" y="6410116"/>
            <a:ext cx="1584088" cy="338554"/>
          </a:xfrm>
          <a:prstGeom prst="rect">
            <a:avLst/>
          </a:prstGeom>
          <a:noFill/>
        </p:spPr>
        <p:txBody>
          <a:bodyPr wrap="none" rtlCol="0">
            <a:spAutoFit/>
          </a:bodyPr>
          <a:lstStyle/>
          <a:p>
            <a:r>
              <a:rPr lang="en-US" sz="1600" dirty="0" smtClean="0"/>
              <a:t>Charles Darwin</a:t>
            </a:r>
            <a:endParaRPr lang="en-US" sz="1600" dirty="0"/>
          </a:p>
        </p:txBody>
      </p:sp>
      <p:sp>
        <p:nvSpPr>
          <p:cNvPr id="7" name="Date Placeholder 6"/>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8378484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Evolutionary Algorithms: Examples</a:t>
            </a:r>
            <a:endParaRPr lang="en-US" dirty="0"/>
          </a:p>
        </p:txBody>
      </p:sp>
      <p:sp>
        <p:nvSpPr>
          <p:cNvPr id="3" name="Content Placeholder 2"/>
          <p:cNvSpPr>
            <a:spLocks noGrp="1"/>
          </p:cNvSpPr>
          <p:nvPr>
            <p:ph idx="1"/>
          </p:nvPr>
        </p:nvSpPr>
        <p:spPr/>
        <p:txBody>
          <a:bodyPr>
            <a:normAutofit fontScale="92500" lnSpcReduction="10000"/>
          </a:bodyPr>
          <a:lstStyle/>
          <a:p>
            <a:pPr lvl="1"/>
            <a:r>
              <a:rPr lang="en-US" sz="2400" dirty="0"/>
              <a:t>Differential Evolution</a:t>
            </a:r>
          </a:p>
          <a:p>
            <a:pPr lvl="1"/>
            <a:endParaRPr lang="en-US" sz="2400" dirty="0" smtClean="0">
              <a:solidFill>
                <a:srgbClr val="FF0000"/>
              </a:solidFill>
            </a:endParaRPr>
          </a:p>
          <a:p>
            <a:pPr lvl="1"/>
            <a:r>
              <a:rPr lang="en-US" sz="2400" dirty="0"/>
              <a:t>Evolutionary Programming</a:t>
            </a:r>
          </a:p>
          <a:p>
            <a:pPr lvl="1"/>
            <a:endParaRPr lang="en-US" sz="2400" dirty="0" smtClean="0">
              <a:solidFill>
                <a:srgbClr val="FF0000"/>
              </a:solidFill>
            </a:endParaRPr>
          </a:p>
          <a:p>
            <a:pPr lvl="1"/>
            <a:r>
              <a:rPr lang="en-US" sz="2400" dirty="0" smtClean="0">
                <a:solidFill>
                  <a:srgbClr val="FF0000"/>
                </a:solidFill>
              </a:rPr>
              <a:t>Genetic Algorithm</a:t>
            </a:r>
          </a:p>
          <a:p>
            <a:pPr lvl="1"/>
            <a:endParaRPr lang="en-US" sz="2400" dirty="0">
              <a:solidFill>
                <a:srgbClr val="FF0000"/>
              </a:solidFill>
            </a:endParaRPr>
          </a:p>
          <a:p>
            <a:pPr lvl="1"/>
            <a:r>
              <a:rPr lang="en-US" sz="2400" dirty="0"/>
              <a:t>Gene Expression </a:t>
            </a:r>
            <a:r>
              <a:rPr lang="en-US" sz="2400" dirty="0" smtClean="0"/>
              <a:t>Programming</a:t>
            </a:r>
            <a:endParaRPr lang="en-US" sz="2400" dirty="0" smtClean="0">
              <a:solidFill>
                <a:srgbClr val="FF0000"/>
              </a:solidFill>
            </a:endParaRPr>
          </a:p>
          <a:p>
            <a:pPr lvl="1"/>
            <a:endParaRPr lang="en-US" sz="2400" dirty="0"/>
          </a:p>
          <a:p>
            <a:pPr lvl="1"/>
            <a:r>
              <a:rPr lang="en-US" sz="2400" dirty="0" smtClean="0">
                <a:solidFill>
                  <a:srgbClr val="FF0000"/>
                </a:solidFill>
              </a:rPr>
              <a:t>Genetic Programming</a:t>
            </a:r>
          </a:p>
          <a:p>
            <a:pPr lvl="1"/>
            <a:endParaRPr lang="en-US" sz="2400" dirty="0">
              <a:solidFill>
                <a:srgbClr val="FF0000"/>
              </a:solidFill>
            </a:endParaRPr>
          </a:p>
          <a:p>
            <a:pPr lvl="1"/>
            <a:r>
              <a:rPr lang="en-US" sz="2400" dirty="0" smtClean="0">
                <a:solidFill>
                  <a:srgbClr val="FF0000"/>
                </a:solidFill>
              </a:rPr>
              <a:t>Learning </a:t>
            </a:r>
            <a:r>
              <a:rPr lang="en-US" sz="2400" dirty="0">
                <a:solidFill>
                  <a:srgbClr val="FF0000"/>
                </a:solidFill>
              </a:rPr>
              <a:t>Classifier System</a:t>
            </a:r>
          </a:p>
          <a:p>
            <a:pPr marL="274320" lvl="1" indent="0">
              <a:buNone/>
            </a:pPr>
            <a:endParaRPr lang="en-US" sz="2400" dirty="0"/>
          </a:p>
          <a:p>
            <a:pPr lvl="1"/>
            <a:r>
              <a:rPr lang="en-US" sz="2400" dirty="0" smtClean="0"/>
              <a:t>Neuro-evolution</a:t>
            </a:r>
          </a:p>
          <a:p>
            <a:pPr lvl="1"/>
            <a:endParaRPr lang="en-US" sz="2400" dirty="0"/>
          </a:p>
          <a:p>
            <a:endParaRPr lang="en-US" dirty="0"/>
          </a:p>
        </p:txBody>
      </p:sp>
      <p:sp>
        <p:nvSpPr>
          <p:cNvPr id="6" name="Date Placeholder 5"/>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590640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75437" y="5029200"/>
            <a:ext cx="5134963" cy="15139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Genetic Algorithm (GA)</a:t>
            </a:r>
            <a:endParaRPr lang="en-US" dirty="0"/>
          </a:p>
        </p:txBody>
      </p:sp>
      <p:sp>
        <p:nvSpPr>
          <p:cNvPr id="3" name="Content Placeholder 2"/>
          <p:cNvSpPr>
            <a:spLocks noGrp="1"/>
          </p:cNvSpPr>
          <p:nvPr>
            <p:ph idx="1"/>
          </p:nvPr>
        </p:nvSpPr>
        <p:spPr>
          <a:xfrm>
            <a:off x="57080" y="1600200"/>
            <a:ext cx="6305620" cy="3305889"/>
          </a:xfrm>
        </p:spPr>
        <p:txBody>
          <a:bodyPr>
            <a:normAutofit fontScale="77500" lnSpcReduction="20000"/>
          </a:bodyPr>
          <a:lstStyle/>
          <a:p>
            <a:pPr lvl="1"/>
            <a:r>
              <a:rPr lang="en-US" dirty="0" smtClean="0"/>
              <a:t>Formalized and popularized in mid-1970’s by John H. Holland.</a:t>
            </a:r>
          </a:p>
          <a:p>
            <a:pPr lvl="1"/>
            <a:endParaRPr lang="en-US" dirty="0" smtClean="0"/>
          </a:p>
          <a:p>
            <a:pPr lvl="1"/>
            <a:r>
              <a:rPr lang="en-US" dirty="0" smtClean="0"/>
              <a:t>Goal: </a:t>
            </a:r>
            <a:r>
              <a:rPr lang="en-US" dirty="0" smtClean="0">
                <a:solidFill>
                  <a:srgbClr val="FF0000"/>
                </a:solidFill>
              </a:rPr>
              <a:t>Evolve a population of candidate solutions </a:t>
            </a:r>
            <a:r>
              <a:rPr lang="en-US" dirty="0" smtClean="0"/>
              <a:t>in an attempt to identify an optimal, or near optimal solution.</a:t>
            </a:r>
          </a:p>
          <a:p>
            <a:pPr lvl="1"/>
            <a:endParaRPr lang="en-US" dirty="0"/>
          </a:p>
          <a:p>
            <a:pPr lvl="1"/>
            <a:r>
              <a:rPr lang="en-US" dirty="0" smtClean="0"/>
              <a:t>Evolution is modeled after the evolution of organisms using </a:t>
            </a:r>
            <a:r>
              <a:rPr lang="en-US" dirty="0" smtClean="0">
                <a:solidFill>
                  <a:srgbClr val="FF0000"/>
                </a:solidFill>
              </a:rPr>
              <a:t>four biological analogies</a:t>
            </a:r>
            <a:r>
              <a:rPr lang="en-US" dirty="0" smtClean="0"/>
              <a:t>:</a:t>
            </a:r>
            <a:endParaRPr lang="en-US" dirty="0"/>
          </a:p>
          <a:p>
            <a:pPr lvl="2">
              <a:buClr>
                <a:srgbClr val="FF0000"/>
              </a:buClr>
            </a:pPr>
            <a:r>
              <a:rPr lang="en-US" dirty="0" smtClean="0"/>
              <a:t>Genome/Chromosome </a:t>
            </a:r>
            <a:r>
              <a:rPr lang="en-US" dirty="0" smtClean="0">
                <a:sym typeface="Wingdings" panose="05000000000000000000" pitchFamily="2" charset="2"/>
              </a:rPr>
              <a:t> </a:t>
            </a:r>
            <a:r>
              <a:rPr lang="en-US" dirty="0" smtClean="0"/>
              <a:t>Coded Sequence (commonly a binary string), representing a candidate solution.</a:t>
            </a:r>
          </a:p>
          <a:p>
            <a:pPr lvl="2">
              <a:buClr>
                <a:srgbClr val="FF0000"/>
              </a:buClr>
            </a:pPr>
            <a:r>
              <a:rPr lang="en-US" dirty="0" smtClean="0"/>
              <a:t>Phenotype </a:t>
            </a:r>
            <a:r>
              <a:rPr lang="en-US" dirty="0" smtClean="0">
                <a:sym typeface="Wingdings" panose="05000000000000000000" pitchFamily="2" charset="2"/>
              </a:rPr>
              <a:t> </a:t>
            </a:r>
            <a:r>
              <a:rPr lang="en-US" dirty="0" smtClean="0"/>
              <a:t>Output</a:t>
            </a:r>
          </a:p>
          <a:p>
            <a:pPr lvl="2">
              <a:buClr>
                <a:srgbClr val="FF0000"/>
              </a:buClr>
            </a:pPr>
            <a:r>
              <a:rPr lang="en-US" dirty="0" smtClean="0"/>
              <a:t>Survival </a:t>
            </a:r>
            <a:r>
              <a:rPr lang="en-US" dirty="0"/>
              <a:t>of the Fittest </a:t>
            </a:r>
            <a:r>
              <a:rPr lang="en-US" dirty="0">
                <a:sym typeface="Wingdings" panose="05000000000000000000" pitchFamily="2" charset="2"/>
              </a:rPr>
              <a:t>  </a:t>
            </a:r>
            <a:r>
              <a:rPr lang="en-US" dirty="0" smtClean="0"/>
              <a:t>Solution competition</a:t>
            </a:r>
            <a:endParaRPr lang="en-US" dirty="0"/>
          </a:p>
          <a:p>
            <a:pPr lvl="2">
              <a:buClr>
                <a:srgbClr val="FF0000"/>
              </a:buClr>
            </a:pPr>
            <a:r>
              <a:rPr lang="en-US" dirty="0"/>
              <a:t>Genetic Operators </a:t>
            </a:r>
            <a:r>
              <a:rPr lang="en-US" dirty="0">
                <a:sym typeface="Wingdings" panose="05000000000000000000" pitchFamily="2" charset="2"/>
              </a:rPr>
              <a:t>  </a:t>
            </a:r>
            <a:r>
              <a:rPr lang="en-US" dirty="0" smtClean="0"/>
              <a:t>New solution discovery</a:t>
            </a:r>
            <a:endParaRPr lang="en-US" dirty="0"/>
          </a:p>
          <a:p>
            <a:pPr lvl="1"/>
            <a:endParaRPr lang="en-US" dirty="0"/>
          </a:p>
          <a:p>
            <a:pPr lvl="1"/>
            <a:r>
              <a:rPr lang="en-US" dirty="0" smtClean="0"/>
              <a:t>Genetic Representation of Candidate Solutions:</a:t>
            </a:r>
          </a:p>
          <a:p>
            <a:pPr lvl="1"/>
            <a:endParaRPr lang="en-US" dirty="0" smtClean="0"/>
          </a:p>
          <a:p>
            <a:pPr lvl="1"/>
            <a:endParaRPr lang="en-US" dirty="0"/>
          </a:p>
          <a:p>
            <a:pPr lvl="2"/>
            <a:endParaRPr lang="en-US" dirty="0" smtClean="0"/>
          </a:p>
          <a:p>
            <a:pPr lvl="1"/>
            <a:endParaRPr lang="en-US" dirty="0"/>
          </a:p>
          <a:p>
            <a:pPr lvl="1"/>
            <a:endParaRPr lang="en-US" dirty="0" smtClean="0"/>
          </a:p>
          <a:p>
            <a:pPr lvl="1"/>
            <a:endParaRPr lang="en-US" dirty="0"/>
          </a:p>
          <a:p>
            <a:pPr lvl="1"/>
            <a:endParaRPr lang="en-US" dirty="0"/>
          </a:p>
          <a:p>
            <a:endParaRPr lang="en-US" dirty="0"/>
          </a:p>
        </p:txBody>
      </p:sp>
      <p:pic>
        <p:nvPicPr>
          <p:cNvPr id="6" name="Picture 4" descr="Image result for john holl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619125"/>
            <a:ext cx="2095500" cy="1962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770941" y="2581275"/>
            <a:ext cx="1641796" cy="338554"/>
          </a:xfrm>
          <a:prstGeom prst="rect">
            <a:avLst/>
          </a:prstGeom>
          <a:noFill/>
        </p:spPr>
        <p:txBody>
          <a:bodyPr wrap="none" rtlCol="0">
            <a:spAutoFit/>
          </a:bodyPr>
          <a:lstStyle/>
          <a:p>
            <a:r>
              <a:rPr lang="en-US" sz="1600" dirty="0" smtClean="0"/>
              <a:t>John H. Holland</a:t>
            </a:r>
          </a:p>
        </p:txBody>
      </p:sp>
      <p:pic>
        <p:nvPicPr>
          <p:cNvPr id="1030" name="Picture 6" descr="https://www.doc.ic.ac.uk/~nd/surprise_96/journal/vol1/hmw/article1.gen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086003"/>
            <a:ext cx="4656699" cy="13340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562736" y="6611779"/>
            <a:ext cx="4572000" cy="246221"/>
          </a:xfrm>
          <a:prstGeom prst="rect">
            <a:avLst/>
          </a:prstGeom>
        </p:spPr>
        <p:txBody>
          <a:bodyPr>
            <a:spAutoFit/>
          </a:bodyPr>
          <a:lstStyle/>
          <a:p>
            <a:r>
              <a:rPr lang="en-US" sz="1000" dirty="0"/>
              <a:t>https://www.doc.ic.ac.uk/~nd/surprise_96/journal/vol1/hmw/article1.html</a:t>
            </a:r>
          </a:p>
        </p:txBody>
      </p:sp>
      <p:sp>
        <p:nvSpPr>
          <p:cNvPr id="8" name="Date Placeholder 7"/>
          <p:cNvSpPr>
            <a:spLocks noGrp="1"/>
          </p:cNvSpPr>
          <p:nvPr>
            <p:ph type="dt" sz="half" idx="10"/>
          </p:nvPr>
        </p:nvSpPr>
        <p:spPr/>
        <p:txBody>
          <a:bodyPr/>
          <a:lstStyle/>
          <a:p>
            <a:r>
              <a:rPr lang="en-US" smtClean="0"/>
              <a:t>10/16/18</a:t>
            </a:r>
            <a:endParaRPr lang="en-US"/>
          </a:p>
        </p:txBody>
      </p:sp>
      <p:sp>
        <p:nvSpPr>
          <p:cNvPr id="11" name="Footer Placeholder 10"/>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404000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Genetic Algorithm: Genome Representation</a:t>
            </a:r>
            <a:endParaRPr lang="en-US" sz="3400" dirty="0"/>
          </a:p>
        </p:txBody>
      </p:sp>
      <p:sp>
        <p:nvSpPr>
          <p:cNvPr id="3" name="Content Placeholder 2"/>
          <p:cNvSpPr>
            <a:spLocks noGrp="1"/>
          </p:cNvSpPr>
          <p:nvPr>
            <p:ph idx="1"/>
          </p:nvPr>
        </p:nvSpPr>
        <p:spPr>
          <a:xfrm>
            <a:off x="457200" y="1828800"/>
            <a:ext cx="4876800" cy="4495800"/>
          </a:xfrm>
        </p:spPr>
        <p:txBody>
          <a:bodyPr>
            <a:normAutofit/>
          </a:bodyPr>
          <a:lstStyle/>
          <a:p>
            <a:r>
              <a:rPr lang="en-US" sz="1600" dirty="0" smtClean="0"/>
              <a:t>Typically each candidate solution is </a:t>
            </a:r>
            <a:r>
              <a:rPr lang="en-US" sz="1600" dirty="0" smtClean="0">
                <a:solidFill>
                  <a:srgbClr val="FF0000"/>
                </a:solidFill>
              </a:rPr>
              <a:t>coded as a binary string</a:t>
            </a:r>
            <a:r>
              <a:rPr lang="en-US" sz="1600" dirty="0" smtClean="0"/>
              <a:t> that forms the genome of an individual.  </a:t>
            </a:r>
          </a:p>
          <a:p>
            <a:endParaRPr lang="en-US" sz="1600" dirty="0"/>
          </a:p>
          <a:p>
            <a:r>
              <a:rPr lang="en-US" sz="1600" dirty="0" smtClean="0"/>
              <a:t>Typically of </a:t>
            </a:r>
            <a:r>
              <a:rPr lang="en-US" sz="1600" dirty="0" smtClean="0">
                <a:solidFill>
                  <a:srgbClr val="FF0000"/>
                </a:solidFill>
              </a:rPr>
              <a:t>fixed length </a:t>
            </a:r>
            <a:r>
              <a:rPr lang="en-US" sz="1600" dirty="0" smtClean="0"/>
              <a:t>(for simplicity) but can be of variable length.</a:t>
            </a:r>
          </a:p>
          <a:p>
            <a:endParaRPr lang="en-US" sz="1600" dirty="0"/>
          </a:p>
          <a:p>
            <a:r>
              <a:rPr lang="en-US" sz="1600" dirty="0" smtClean="0"/>
              <a:t>Features in the data that are already binary are directly encoded (as binary).  </a:t>
            </a:r>
          </a:p>
          <a:p>
            <a:endParaRPr lang="en-US" sz="1600" dirty="0"/>
          </a:p>
          <a:p>
            <a:r>
              <a:rPr lang="en-US" sz="1600" dirty="0" smtClean="0"/>
              <a:t>Binary encoding strategies have been devised for other variable types.  </a:t>
            </a:r>
          </a:p>
          <a:p>
            <a:endParaRPr lang="en-US" sz="1600" dirty="0"/>
          </a:p>
          <a:p>
            <a:r>
              <a:rPr lang="en-US" sz="1600" dirty="0" smtClean="0">
                <a:solidFill>
                  <a:srgbClr val="FF0000"/>
                </a:solidFill>
              </a:rPr>
              <a:t>Think of bits (0,1) as being analogous to DNA base pairs. </a:t>
            </a:r>
            <a:endParaRPr lang="en-US" sz="1600" dirty="0">
              <a:solidFill>
                <a:srgbClr val="FF0000"/>
              </a:solidFill>
            </a:endParaRPr>
          </a:p>
        </p:txBody>
      </p:sp>
      <p:pic>
        <p:nvPicPr>
          <p:cNvPr id="4098" name="Picture 2" descr="http://2.bp.blogspot.com/-XYmANjCtQ3E/VNXykczbeUI/AAAAAAAAAHw/ZK1WH7rcriA/s1600/arrayencoding.png"/>
          <p:cNvPicPr>
            <a:picLocks noChangeAspect="1" noChangeArrowheads="1"/>
          </p:cNvPicPr>
          <p:nvPr/>
        </p:nvPicPr>
        <p:blipFill rotWithShape="1">
          <a:blip r:embed="rId2">
            <a:extLst>
              <a:ext uri="{28A0092B-C50C-407E-A947-70E740481C1C}">
                <a14:useLocalDpi xmlns:a14="http://schemas.microsoft.com/office/drawing/2010/main" val="0"/>
              </a:ext>
            </a:extLst>
          </a:blip>
          <a:srcRect b="71489"/>
          <a:stretch/>
        </p:blipFill>
        <p:spPr bwMode="auto">
          <a:xfrm>
            <a:off x="5294421" y="2286000"/>
            <a:ext cx="3840480" cy="3200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67200" y="6611779"/>
            <a:ext cx="4876800" cy="246221"/>
          </a:xfrm>
          <a:prstGeom prst="rect">
            <a:avLst/>
          </a:prstGeom>
        </p:spPr>
        <p:txBody>
          <a:bodyPr wrap="square">
            <a:spAutoFit/>
          </a:bodyPr>
          <a:lstStyle/>
          <a:p>
            <a:r>
              <a:rPr lang="en-US" sz="1000" dirty="0"/>
              <a:t>http://techeffigytutorials.blogspot.com/2015/02/the-genetic-algorithm-explained.html</a:t>
            </a:r>
          </a:p>
        </p:txBody>
      </p:sp>
      <p:sp>
        <p:nvSpPr>
          <p:cNvPr id="6" name="Date Placeholder 5"/>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9448940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Previously in Machine Learning…</a:t>
            </a:r>
            <a:endParaRPr lang="en-US" dirty="0"/>
          </a:p>
        </p:txBody>
      </p:sp>
      <p:sp>
        <p:nvSpPr>
          <p:cNvPr id="3" name="Content Placeholder 2"/>
          <p:cNvSpPr>
            <a:spLocks noGrp="1"/>
          </p:cNvSpPr>
          <p:nvPr>
            <p:ph idx="1"/>
          </p:nvPr>
        </p:nvSpPr>
        <p:spPr/>
        <p:txBody>
          <a:bodyPr>
            <a:normAutofit fontScale="92500" lnSpcReduction="20000"/>
          </a:bodyPr>
          <a:lstStyle/>
          <a:p>
            <a:r>
              <a:rPr lang="en-US" u="sng" dirty="0"/>
              <a:t>Model Evaluation</a:t>
            </a:r>
          </a:p>
          <a:p>
            <a:pPr lvl="1"/>
            <a:r>
              <a:rPr lang="en-US" dirty="0"/>
              <a:t>Training</a:t>
            </a:r>
            <a:r>
              <a:rPr lang="en-US" dirty="0" smtClean="0"/>
              <a:t>, Testing</a:t>
            </a:r>
            <a:r>
              <a:rPr lang="en-US" dirty="0"/>
              <a:t>, and Cross Validation</a:t>
            </a:r>
          </a:p>
          <a:p>
            <a:pPr lvl="1"/>
            <a:r>
              <a:rPr lang="en-US" dirty="0"/>
              <a:t>Overfitting</a:t>
            </a:r>
          </a:p>
          <a:p>
            <a:pPr lvl="1"/>
            <a:r>
              <a:rPr lang="en-US" dirty="0"/>
              <a:t>Permutation Testing</a:t>
            </a:r>
          </a:p>
          <a:p>
            <a:pPr lvl="1"/>
            <a:r>
              <a:rPr lang="en-US" dirty="0"/>
              <a:t>Receiver-Operating Characteristic (ROC) &amp; AUC metric</a:t>
            </a:r>
          </a:p>
          <a:p>
            <a:endParaRPr lang="en-US" u="sng" dirty="0" smtClean="0"/>
          </a:p>
          <a:p>
            <a:r>
              <a:rPr lang="en-US" u="sng" dirty="0" smtClean="0"/>
              <a:t>Supervised </a:t>
            </a:r>
            <a:r>
              <a:rPr lang="en-US" u="sng" dirty="0"/>
              <a:t>Methods</a:t>
            </a:r>
          </a:p>
          <a:p>
            <a:pPr lvl="1"/>
            <a:r>
              <a:rPr lang="en-US" dirty="0"/>
              <a:t>Support Vector Machines (SVM)</a:t>
            </a:r>
          </a:p>
          <a:p>
            <a:pPr lvl="1"/>
            <a:r>
              <a:rPr lang="en-US" dirty="0"/>
              <a:t>Decision Trees</a:t>
            </a:r>
          </a:p>
          <a:p>
            <a:pPr lvl="1"/>
            <a:r>
              <a:rPr lang="en-US" dirty="0"/>
              <a:t>Random Forests</a:t>
            </a:r>
          </a:p>
          <a:p>
            <a:pPr lvl="1"/>
            <a:endParaRPr lang="en-US" dirty="0"/>
          </a:p>
          <a:p>
            <a:r>
              <a:rPr lang="en-US" u="sng" dirty="0" smtClean="0"/>
              <a:t>Unsupervised Methods</a:t>
            </a:r>
          </a:p>
          <a:p>
            <a:pPr lvl="1"/>
            <a:r>
              <a:rPr lang="en-US" dirty="0" smtClean="0"/>
              <a:t>K-Means</a:t>
            </a:r>
          </a:p>
          <a:p>
            <a:pPr lvl="1"/>
            <a:r>
              <a:rPr lang="en-US" dirty="0" err="1" smtClean="0"/>
              <a:t>Heirarchical</a:t>
            </a:r>
            <a:r>
              <a:rPr lang="en-US" dirty="0" smtClean="0"/>
              <a:t> Agglomerative Clustering</a:t>
            </a:r>
            <a:endParaRPr lang="en-US" dirty="0" smtClean="0"/>
          </a:p>
          <a:p>
            <a:pPr lvl="1"/>
            <a:r>
              <a:rPr lang="en-US" dirty="0" smtClean="0"/>
              <a:t>Principle </a:t>
            </a:r>
            <a:r>
              <a:rPr lang="en-US" dirty="0" smtClean="0"/>
              <a:t>Component Analysis (PCA)</a:t>
            </a:r>
          </a:p>
          <a:p>
            <a:pPr lvl="1"/>
            <a:endParaRPr lang="en-US" dirty="0"/>
          </a:p>
          <a:p>
            <a:endParaRPr lang="en-US" dirty="0"/>
          </a:p>
          <a:p>
            <a:endParaRPr lang="en-US" dirty="0" smtClean="0"/>
          </a:p>
        </p:txBody>
      </p:sp>
      <p:sp>
        <p:nvSpPr>
          <p:cNvPr id="10" name="Date Placeholder 9"/>
          <p:cNvSpPr>
            <a:spLocks noGrp="1"/>
          </p:cNvSpPr>
          <p:nvPr>
            <p:ph type="dt" sz="half" idx="10"/>
          </p:nvPr>
        </p:nvSpPr>
        <p:spPr/>
        <p:txBody>
          <a:bodyPr/>
          <a:lstStyle/>
          <a:p>
            <a:r>
              <a:rPr lang="en-US" smtClean="0"/>
              <a:t>10/16/18</a:t>
            </a:r>
            <a:endParaRPr lang="en-US"/>
          </a:p>
        </p:txBody>
      </p:sp>
      <p:sp>
        <p:nvSpPr>
          <p:cNvPr id="11" name="Footer Placeholder 10"/>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955140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4953000" cy="4876800"/>
          </a:xfrm>
        </p:spPr>
        <p:txBody>
          <a:bodyPr>
            <a:normAutofit fontScale="55000" lnSpcReduction="20000"/>
          </a:bodyPr>
          <a:lstStyle/>
          <a:p>
            <a:r>
              <a:rPr lang="en-US" u="sng" dirty="0" smtClean="0"/>
              <a:t>Initialization</a:t>
            </a:r>
            <a:r>
              <a:rPr lang="en-US" dirty="0" smtClean="0"/>
              <a:t>: </a:t>
            </a:r>
          </a:p>
          <a:p>
            <a:pPr lvl="1"/>
            <a:r>
              <a:rPr lang="en-US" dirty="0" smtClean="0"/>
              <a:t>User defined maximum population size (can be 100’s or 1000’s).</a:t>
            </a:r>
          </a:p>
          <a:p>
            <a:pPr lvl="1"/>
            <a:r>
              <a:rPr lang="en-US" dirty="0" smtClean="0"/>
              <a:t>Initial </a:t>
            </a:r>
            <a:r>
              <a:rPr lang="en-US" dirty="0" smtClean="0">
                <a:solidFill>
                  <a:srgbClr val="FF0000"/>
                </a:solidFill>
              </a:rPr>
              <a:t>population of individuals randomly generated</a:t>
            </a:r>
            <a:r>
              <a:rPr lang="en-US" dirty="0" smtClean="0"/>
              <a:t>.</a:t>
            </a:r>
          </a:p>
          <a:p>
            <a:pPr lvl="1"/>
            <a:endParaRPr lang="en-US" dirty="0" smtClean="0"/>
          </a:p>
          <a:p>
            <a:r>
              <a:rPr lang="en-US" u="sng" dirty="0" smtClean="0"/>
              <a:t>Evaluation</a:t>
            </a:r>
            <a:r>
              <a:rPr lang="en-US" dirty="0" smtClean="0"/>
              <a:t>:</a:t>
            </a:r>
          </a:p>
          <a:p>
            <a:pPr lvl="1"/>
            <a:r>
              <a:rPr lang="en-US" dirty="0" smtClean="0"/>
              <a:t>Determine the ‘fitness’, i.e. quality, of each individual.</a:t>
            </a:r>
          </a:p>
          <a:p>
            <a:pPr lvl="1"/>
            <a:r>
              <a:rPr lang="en-US" dirty="0" smtClean="0">
                <a:solidFill>
                  <a:srgbClr val="FF0000"/>
                </a:solidFill>
              </a:rPr>
              <a:t>Fitness function is critical</a:t>
            </a:r>
            <a:r>
              <a:rPr lang="en-US" dirty="0" smtClean="0"/>
              <a:t>!</a:t>
            </a:r>
          </a:p>
          <a:p>
            <a:pPr lvl="1"/>
            <a:r>
              <a:rPr lang="en-US" dirty="0" smtClean="0"/>
              <a:t>Can be problem dependent, </a:t>
            </a:r>
            <a:r>
              <a:rPr lang="en-US" dirty="0" err="1" smtClean="0"/>
              <a:t>e.g</a:t>
            </a:r>
            <a:r>
              <a:rPr lang="en-US" dirty="0" smtClean="0"/>
              <a:t>….</a:t>
            </a:r>
            <a:endParaRPr lang="en-US" dirty="0"/>
          </a:p>
          <a:p>
            <a:pPr lvl="2"/>
            <a:r>
              <a:rPr lang="en-US" dirty="0" smtClean="0"/>
              <a:t>Classification problem </a:t>
            </a:r>
            <a:r>
              <a:rPr lang="en-US" dirty="0" smtClean="0">
                <a:sym typeface="Wingdings" panose="05000000000000000000" pitchFamily="2" charset="2"/>
              </a:rPr>
              <a:t> Accuracy</a:t>
            </a:r>
          </a:p>
          <a:p>
            <a:pPr lvl="2"/>
            <a:r>
              <a:rPr lang="en-US" dirty="0" smtClean="0">
                <a:sym typeface="Wingdings" panose="05000000000000000000" pitchFamily="2" charset="2"/>
              </a:rPr>
              <a:t>Navigation optimization  Total distance</a:t>
            </a:r>
          </a:p>
          <a:p>
            <a:pPr lvl="2"/>
            <a:endParaRPr lang="en-US" dirty="0" smtClean="0"/>
          </a:p>
          <a:p>
            <a:r>
              <a:rPr lang="en-US" u="sng" dirty="0" smtClean="0"/>
              <a:t>Selection</a:t>
            </a:r>
            <a:r>
              <a:rPr lang="en-US" dirty="0" smtClean="0"/>
              <a:t>:</a:t>
            </a:r>
          </a:p>
          <a:p>
            <a:pPr lvl="1"/>
            <a:r>
              <a:rPr lang="en-US" dirty="0" smtClean="0"/>
              <a:t>Each generation, </a:t>
            </a:r>
            <a:r>
              <a:rPr lang="en-US" dirty="0" smtClean="0">
                <a:solidFill>
                  <a:srgbClr val="FF0000"/>
                </a:solidFill>
              </a:rPr>
              <a:t>pairs of parent individuals are selected</a:t>
            </a:r>
            <a:r>
              <a:rPr lang="en-US" dirty="0" smtClean="0"/>
              <a:t> based on fitness that will be used to generate the next generation of individuals.</a:t>
            </a:r>
          </a:p>
          <a:p>
            <a:pPr lvl="2"/>
            <a:r>
              <a:rPr lang="en-US" dirty="0" smtClean="0"/>
              <a:t>Roulette Wheel Selection</a:t>
            </a:r>
          </a:p>
          <a:p>
            <a:pPr lvl="2"/>
            <a:r>
              <a:rPr lang="en-US" dirty="0" smtClean="0"/>
              <a:t>Tournament Selection</a:t>
            </a:r>
          </a:p>
          <a:p>
            <a:pPr lvl="2"/>
            <a:endParaRPr lang="en-US" dirty="0" smtClean="0"/>
          </a:p>
          <a:p>
            <a:r>
              <a:rPr lang="en-US" u="sng" dirty="0" smtClean="0"/>
              <a:t>Genetic Operators</a:t>
            </a:r>
            <a:r>
              <a:rPr lang="en-US" dirty="0" smtClean="0"/>
              <a:t>:</a:t>
            </a:r>
          </a:p>
          <a:p>
            <a:pPr lvl="1"/>
            <a:r>
              <a:rPr lang="en-US" dirty="0" smtClean="0">
                <a:solidFill>
                  <a:srgbClr val="FF0000"/>
                </a:solidFill>
              </a:rPr>
              <a:t>Create novel offspring </a:t>
            </a:r>
            <a:r>
              <a:rPr lang="en-US" dirty="0" smtClean="0"/>
              <a:t>individuals based on genome of the parent individuals. </a:t>
            </a:r>
          </a:p>
          <a:p>
            <a:pPr lvl="2"/>
            <a:r>
              <a:rPr lang="en-US" dirty="0" smtClean="0"/>
              <a:t>Recombination/Crossover</a:t>
            </a:r>
          </a:p>
          <a:p>
            <a:pPr lvl="2"/>
            <a:r>
              <a:rPr lang="en-US" dirty="0" smtClean="0"/>
              <a:t>Mutation</a:t>
            </a:r>
          </a:p>
          <a:p>
            <a:pPr lvl="1"/>
            <a:endParaRPr lang="en-US" dirty="0" smtClean="0"/>
          </a:p>
          <a:p>
            <a:r>
              <a:rPr lang="en-US" u="sng" dirty="0" smtClean="0"/>
              <a:t>Termination:</a:t>
            </a:r>
          </a:p>
          <a:p>
            <a:pPr lvl="1"/>
            <a:r>
              <a:rPr lang="en-US" dirty="0" smtClean="0">
                <a:solidFill>
                  <a:srgbClr val="FF0000"/>
                </a:solidFill>
              </a:rPr>
              <a:t>Generational process repeated until termination criteria have been reached</a:t>
            </a:r>
            <a:r>
              <a:rPr lang="en-US" dirty="0" smtClean="0"/>
              <a:t>.</a:t>
            </a:r>
          </a:p>
          <a:p>
            <a:pPr lvl="2"/>
            <a:r>
              <a:rPr lang="en-US" dirty="0" smtClean="0"/>
              <a:t>Solution found satisfying evaluation criteria.</a:t>
            </a:r>
          </a:p>
          <a:p>
            <a:pPr lvl="2"/>
            <a:r>
              <a:rPr lang="en-US" dirty="0" smtClean="0"/>
              <a:t>Allocated budget (time/generations) reached.</a:t>
            </a:r>
          </a:p>
          <a:p>
            <a:pPr lvl="2"/>
            <a:r>
              <a:rPr lang="en-US" dirty="0"/>
              <a:t>F</a:t>
            </a:r>
            <a:r>
              <a:rPr lang="en-US" dirty="0" smtClean="0"/>
              <a:t>itness improvement plateau reached.</a:t>
            </a:r>
            <a:endParaRPr lang="en-US" dirty="0"/>
          </a:p>
        </p:txBody>
      </p:sp>
      <p:pic>
        <p:nvPicPr>
          <p:cNvPr id="6" name="Picture 2" descr="Image result for genetic algorithm"/>
          <p:cNvPicPr>
            <a:picLocks noChangeAspect="1" noChangeArrowheads="1"/>
          </p:cNvPicPr>
          <p:nvPr/>
        </p:nvPicPr>
        <p:blipFill rotWithShape="1">
          <a:blip r:embed="rId2">
            <a:extLst>
              <a:ext uri="{28A0092B-C50C-407E-A947-70E740481C1C}">
                <a14:useLocalDpi xmlns:a14="http://schemas.microsoft.com/office/drawing/2010/main" val="0"/>
              </a:ext>
            </a:extLst>
          </a:blip>
          <a:srcRect r="12942" b="9318"/>
          <a:stretch/>
        </p:blipFill>
        <p:spPr bwMode="auto">
          <a:xfrm>
            <a:off x="5715000" y="1572336"/>
            <a:ext cx="3086669" cy="26948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4267200" y="6611779"/>
            <a:ext cx="4876800" cy="246221"/>
          </a:xfrm>
          <a:prstGeom prst="rect">
            <a:avLst/>
          </a:prstGeom>
        </p:spPr>
        <p:txBody>
          <a:bodyPr wrap="square">
            <a:spAutoFit/>
          </a:bodyPr>
          <a:lstStyle/>
          <a:p>
            <a:r>
              <a:rPr lang="en-US" sz="1000" dirty="0"/>
              <a:t>http://techeffigytutorials.blogspot.com/2015/02/the-genetic-algorithm-explained.html</a:t>
            </a:r>
          </a:p>
        </p:txBody>
      </p:sp>
      <p:sp>
        <p:nvSpPr>
          <p:cNvPr id="9" name="Title 1"/>
          <p:cNvSpPr>
            <a:spLocks noGrp="1"/>
          </p:cNvSpPr>
          <p:nvPr>
            <p:ph type="title"/>
          </p:nvPr>
        </p:nvSpPr>
        <p:spPr/>
        <p:txBody>
          <a:bodyPr/>
          <a:lstStyle/>
          <a:p>
            <a:r>
              <a:rPr lang="en-US" dirty="0" smtClean="0"/>
              <a:t>Genetic Algorithm: Training Steps</a:t>
            </a:r>
            <a:endParaRPr lang="en-US" dirty="0"/>
          </a:p>
        </p:txBody>
      </p:sp>
      <p:pic>
        <p:nvPicPr>
          <p:cNvPr id="3076" name="Picture 4" descr="Image result for genetic algorithm parent selection"/>
          <p:cNvPicPr>
            <a:picLocks noChangeAspect="1" noChangeArrowheads="1"/>
          </p:cNvPicPr>
          <p:nvPr/>
        </p:nvPicPr>
        <p:blipFill rotWithShape="1">
          <a:blip r:embed="rId3">
            <a:extLst>
              <a:ext uri="{28A0092B-C50C-407E-A947-70E740481C1C}">
                <a14:useLocalDpi xmlns:a14="http://schemas.microsoft.com/office/drawing/2010/main" val="0"/>
              </a:ext>
            </a:extLst>
          </a:blip>
          <a:srcRect l="34965" t="55765" r="30034" b="6458"/>
          <a:stretch/>
        </p:blipFill>
        <p:spPr bwMode="auto">
          <a:xfrm>
            <a:off x="5334000" y="4509113"/>
            <a:ext cx="2546546" cy="2061489"/>
          </a:xfrm>
          <a:prstGeom prst="rect">
            <a:avLst/>
          </a:prstGeom>
          <a:noFill/>
          <a:ln>
            <a:solidFill>
              <a:schemeClr val="tx1"/>
            </a:solidFill>
          </a:ln>
        </p:spPr>
      </p:pic>
      <p:sp>
        <p:nvSpPr>
          <p:cNvPr id="8" name="TextBox 7"/>
          <p:cNvSpPr txBox="1"/>
          <p:nvPr/>
        </p:nvSpPr>
        <p:spPr>
          <a:xfrm>
            <a:off x="7880546" y="5385968"/>
            <a:ext cx="1069524" cy="307777"/>
          </a:xfrm>
          <a:prstGeom prst="rect">
            <a:avLst/>
          </a:prstGeom>
          <a:noFill/>
        </p:spPr>
        <p:txBody>
          <a:bodyPr wrap="none" rtlCol="0">
            <a:spAutoFit/>
          </a:bodyPr>
          <a:lstStyle/>
          <a:p>
            <a:r>
              <a:rPr lang="en-US" sz="1400" dirty="0" smtClean="0"/>
              <a:t>Generation</a:t>
            </a:r>
            <a:endParaRPr lang="en-US" sz="1400" dirty="0"/>
          </a:p>
        </p:txBody>
      </p:sp>
      <p:sp>
        <p:nvSpPr>
          <p:cNvPr id="2" name="Date Placeholder 1"/>
          <p:cNvSpPr>
            <a:spLocks noGrp="1"/>
          </p:cNvSpPr>
          <p:nvPr>
            <p:ph type="dt" sz="half" idx="10"/>
          </p:nvPr>
        </p:nvSpPr>
        <p:spPr/>
        <p:txBody>
          <a:bodyPr/>
          <a:lstStyle/>
          <a:p>
            <a:r>
              <a:rPr lang="en-US" smtClean="0"/>
              <a:t>10/16/18</a:t>
            </a:r>
            <a:endParaRPr lang="en-US"/>
          </a:p>
        </p:txBody>
      </p:sp>
      <p:sp>
        <p:nvSpPr>
          <p:cNvPr id="10" name="Footer Placeholder 9"/>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827156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Genetic Algorithm: Crossover</a:t>
            </a:r>
            <a:endParaRPr lang="en-US" dirty="0"/>
          </a:p>
        </p:txBody>
      </p:sp>
      <p:pic>
        <p:nvPicPr>
          <p:cNvPr id="6" name="Picture 2" descr="http://1.bp.blogspot.com/-mw5ORhPURxs/VNXykSfID9I/AAAAAAAAAHs/hhKN5y6BowA/s1600/crossover.png"/>
          <p:cNvPicPr>
            <a:picLocks noChangeAspect="1" noChangeArrowheads="1"/>
          </p:cNvPicPr>
          <p:nvPr/>
        </p:nvPicPr>
        <p:blipFill rotWithShape="1">
          <a:blip r:embed="rId2">
            <a:extLst>
              <a:ext uri="{28A0092B-C50C-407E-A947-70E740481C1C}">
                <a14:useLocalDpi xmlns:a14="http://schemas.microsoft.com/office/drawing/2010/main" val="0"/>
              </a:ext>
            </a:extLst>
          </a:blip>
          <a:srcRect t="66250" b="5357"/>
          <a:stretch/>
        </p:blipFill>
        <p:spPr bwMode="auto">
          <a:xfrm>
            <a:off x="2667000" y="4800600"/>
            <a:ext cx="412746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1.bp.blogspot.com/-mw5ORhPURxs/VNXykSfID9I/AAAAAAAAAHs/hhKN5y6BowA/s1600/crossover.png"/>
          <p:cNvPicPr>
            <a:picLocks noChangeAspect="1" noChangeArrowheads="1"/>
          </p:cNvPicPr>
          <p:nvPr/>
        </p:nvPicPr>
        <p:blipFill rotWithShape="1">
          <a:blip r:embed="rId2">
            <a:extLst>
              <a:ext uri="{28A0092B-C50C-407E-A947-70E740481C1C}">
                <a14:useLocalDpi xmlns:a14="http://schemas.microsoft.com/office/drawing/2010/main" val="0"/>
              </a:ext>
            </a:extLst>
          </a:blip>
          <a:srcRect b="66199"/>
          <a:stretch/>
        </p:blipFill>
        <p:spPr bwMode="auto">
          <a:xfrm>
            <a:off x="370610" y="1729236"/>
            <a:ext cx="4127465" cy="2267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1.bp.blogspot.com/-mw5ORhPURxs/VNXykSfID9I/AAAAAAAAAHs/hhKN5y6BowA/s1600/crossover.png"/>
          <p:cNvPicPr>
            <a:picLocks noChangeAspect="1" noChangeArrowheads="1"/>
          </p:cNvPicPr>
          <p:nvPr/>
        </p:nvPicPr>
        <p:blipFill rotWithShape="1">
          <a:blip r:embed="rId2">
            <a:extLst>
              <a:ext uri="{28A0092B-C50C-407E-A947-70E740481C1C}">
                <a14:useLocalDpi xmlns:a14="http://schemas.microsoft.com/office/drawing/2010/main" val="0"/>
              </a:ext>
            </a:extLst>
          </a:blip>
          <a:srcRect t="35153" b="36454"/>
          <a:stretch/>
        </p:blipFill>
        <p:spPr bwMode="auto">
          <a:xfrm>
            <a:off x="4992651" y="2092093"/>
            <a:ext cx="4127465"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10/16/18</a:t>
            </a:r>
            <a:endParaRPr lang="en-US"/>
          </a:p>
        </p:txBody>
      </p:sp>
      <p:sp>
        <p:nvSpPr>
          <p:cNvPr id="9" name="Footer Placeholder 8"/>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2070467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Genetic Algorithm: </a:t>
            </a:r>
            <a:r>
              <a:rPr lang="en-US" dirty="0" smtClean="0"/>
              <a:t>Mutation</a:t>
            </a:r>
            <a:endParaRPr lang="en-US" dirty="0"/>
          </a:p>
        </p:txBody>
      </p:sp>
      <p:pic>
        <p:nvPicPr>
          <p:cNvPr id="6146" name="Picture 2" descr="Image result for Genetic algorithm mu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895600"/>
            <a:ext cx="3657600" cy="1982626"/>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698309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Holland’s Schema Theorem</a:t>
            </a:r>
            <a:endParaRPr lang="en-US" dirty="0"/>
          </a:p>
        </p:txBody>
      </p:sp>
      <p:sp>
        <p:nvSpPr>
          <p:cNvPr id="3" name="Content Placeholder 2"/>
          <p:cNvSpPr>
            <a:spLocks noGrp="1"/>
          </p:cNvSpPr>
          <p:nvPr>
            <p:ph idx="1"/>
          </p:nvPr>
        </p:nvSpPr>
        <p:spPr>
          <a:xfrm>
            <a:off x="228600" y="1600200"/>
            <a:ext cx="5943600" cy="4876800"/>
          </a:xfrm>
        </p:spPr>
        <p:txBody>
          <a:bodyPr>
            <a:normAutofit/>
          </a:bodyPr>
          <a:lstStyle/>
          <a:p>
            <a:pPr lvl="1"/>
            <a:r>
              <a:rPr lang="en-US" dirty="0" smtClean="0"/>
              <a:t>Why do evolutionary algorithms like a genetic algorithm work?</a:t>
            </a:r>
          </a:p>
          <a:p>
            <a:pPr lvl="1"/>
            <a:endParaRPr lang="en-US" dirty="0"/>
          </a:p>
          <a:p>
            <a:pPr lvl="1"/>
            <a:r>
              <a:rPr lang="en-US" dirty="0" smtClean="0"/>
              <a:t>Holland’s </a:t>
            </a:r>
            <a:r>
              <a:rPr lang="en-US" dirty="0"/>
              <a:t>Schema Theorem (i.e. fundamental theorem of genetic algorithms</a:t>
            </a:r>
            <a:r>
              <a:rPr lang="en-US" dirty="0" smtClean="0"/>
              <a:t>):</a:t>
            </a:r>
          </a:p>
          <a:p>
            <a:pPr lvl="1"/>
            <a:endParaRPr lang="en-US" dirty="0"/>
          </a:p>
          <a:p>
            <a:pPr lvl="2"/>
            <a:r>
              <a:rPr lang="en-US" dirty="0" smtClean="0"/>
              <a:t>Short</a:t>
            </a:r>
            <a:r>
              <a:rPr lang="en-US" dirty="0"/>
              <a:t>, low-order schemata that contribute to an above-average fitness, will increase exponentially in successive </a:t>
            </a:r>
            <a:r>
              <a:rPr lang="en-US" dirty="0" smtClean="0"/>
              <a:t>generations</a:t>
            </a:r>
          </a:p>
          <a:p>
            <a:pPr lvl="2"/>
            <a:endParaRPr lang="en-US" dirty="0"/>
          </a:p>
          <a:p>
            <a:pPr lvl="2"/>
            <a:r>
              <a:rPr lang="en-US" dirty="0"/>
              <a:t>Assumption:  An infinitely large population</a:t>
            </a:r>
            <a:r>
              <a:rPr lang="en-US" dirty="0" smtClean="0"/>
              <a:t>.</a:t>
            </a:r>
          </a:p>
          <a:p>
            <a:pPr lvl="2"/>
            <a:endParaRPr lang="en-US" dirty="0"/>
          </a:p>
          <a:p>
            <a:pPr lvl="2"/>
            <a:r>
              <a:rPr lang="en-US" dirty="0"/>
              <a:t>AKA – Building-block hypothesis: Useful building blocks (called </a:t>
            </a:r>
            <a:r>
              <a:rPr lang="en-US" dirty="0" smtClean="0"/>
              <a:t>schema) </a:t>
            </a:r>
            <a:r>
              <a:rPr lang="en-US" dirty="0"/>
              <a:t>will appear and become more prevalent within the population of solutions.</a:t>
            </a:r>
          </a:p>
          <a:p>
            <a:endParaRPr lang="en-US" dirty="0"/>
          </a:p>
        </p:txBody>
      </p:sp>
      <p:pic>
        <p:nvPicPr>
          <p:cNvPr id="6" name="Picture 4" descr="Image result for holland's schema theor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312" y="2819400"/>
            <a:ext cx="2466975" cy="1794859"/>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750941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Algorithm: Major Variants</a:t>
            </a:r>
            <a:endParaRPr lang="en-US" dirty="0"/>
          </a:p>
        </p:txBody>
      </p:sp>
      <p:sp>
        <p:nvSpPr>
          <p:cNvPr id="3" name="Content Placeholder 2"/>
          <p:cNvSpPr>
            <a:spLocks noGrp="1"/>
          </p:cNvSpPr>
          <p:nvPr>
            <p:ph idx="1"/>
          </p:nvPr>
        </p:nvSpPr>
        <p:spPr>
          <a:xfrm>
            <a:off x="457200" y="1600200"/>
            <a:ext cx="6934200" cy="4876800"/>
          </a:xfrm>
        </p:spPr>
        <p:txBody>
          <a:bodyPr>
            <a:normAutofit fontScale="85000" lnSpcReduction="20000"/>
          </a:bodyPr>
          <a:lstStyle/>
          <a:p>
            <a:r>
              <a:rPr lang="en-US" dirty="0" smtClean="0"/>
              <a:t>Chromosome Representation</a:t>
            </a:r>
          </a:p>
          <a:p>
            <a:pPr lvl="1"/>
            <a:r>
              <a:rPr lang="en-US" dirty="0" smtClean="0"/>
              <a:t>Others beyond basic bit string</a:t>
            </a:r>
          </a:p>
          <a:p>
            <a:pPr lvl="1"/>
            <a:r>
              <a:rPr lang="en-US" dirty="0" smtClean="0"/>
              <a:t>Gray encoding – two successive values differ in only one bit (Hamming Distance Walls)</a:t>
            </a:r>
          </a:p>
          <a:p>
            <a:endParaRPr lang="en-US" dirty="0"/>
          </a:p>
          <a:p>
            <a:r>
              <a:rPr lang="en-US" dirty="0" smtClean="0"/>
              <a:t>Selection Mechanism(s)</a:t>
            </a:r>
          </a:p>
          <a:p>
            <a:pPr lvl="1"/>
            <a:r>
              <a:rPr lang="en-US" dirty="0" smtClean="0"/>
              <a:t>Deterministic</a:t>
            </a:r>
          </a:p>
          <a:p>
            <a:pPr lvl="1"/>
            <a:r>
              <a:rPr lang="en-US" dirty="0" smtClean="0"/>
              <a:t>Roulette Wheel</a:t>
            </a:r>
          </a:p>
          <a:p>
            <a:pPr lvl="1"/>
            <a:r>
              <a:rPr lang="en-US" dirty="0" smtClean="0"/>
              <a:t>Tournament Selection</a:t>
            </a:r>
          </a:p>
          <a:p>
            <a:pPr lvl="1"/>
            <a:r>
              <a:rPr lang="en-US" dirty="0" smtClean="0"/>
              <a:t>Lexicase Selection</a:t>
            </a:r>
          </a:p>
          <a:p>
            <a:pPr marL="0" indent="0">
              <a:buNone/>
            </a:pPr>
            <a:endParaRPr lang="en-US" dirty="0" smtClean="0"/>
          </a:p>
          <a:p>
            <a:r>
              <a:rPr lang="en-US" dirty="0" smtClean="0"/>
              <a:t>Elitism</a:t>
            </a:r>
          </a:p>
          <a:p>
            <a:pPr lvl="1"/>
            <a:r>
              <a:rPr lang="en-US" dirty="0" smtClean="0"/>
              <a:t>Each generation, the top fit individuals carry over to the next, so that the best solutions do not get replaced with poorer ones.</a:t>
            </a:r>
          </a:p>
          <a:p>
            <a:endParaRPr lang="en-US" dirty="0"/>
          </a:p>
          <a:p>
            <a:r>
              <a:rPr lang="en-US" dirty="0" smtClean="0"/>
              <a:t>Adaptive Systems</a:t>
            </a:r>
          </a:p>
          <a:p>
            <a:pPr lvl="1"/>
            <a:r>
              <a:rPr lang="en-US" dirty="0" smtClean="0"/>
              <a:t>Adaptive run parameters</a:t>
            </a:r>
            <a:endParaRPr lang="en-US" dirty="0"/>
          </a:p>
        </p:txBody>
      </p:sp>
      <p:pic>
        <p:nvPicPr>
          <p:cNvPr id="8" name="Picture 7"/>
          <p:cNvPicPr>
            <a:picLocks noChangeAspect="1"/>
          </p:cNvPicPr>
          <p:nvPr/>
        </p:nvPicPr>
        <p:blipFill rotWithShape="1">
          <a:blip r:embed="rId2"/>
          <a:srcRect l="86600" t="23956" r="2752" b="46415"/>
          <a:stretch/>
        </p:blipFill>
        <p:spPr>
          <a:xfrm>
            <a:off x="7924800" y="1905000"/>
            <a:ext cx="1143000" cy="3581400"/>
          </a:xfrm>
          <a:prstGeom prst="rect">
            <a:avLst/>
          </a:prstGeom>
        </p:spPr>
      </p:pic>
      <p:pic>
        <p:nvPicPr>
          <p:cNvPr id="7" name="Picture 4" descr="Image result for genetic algorithm parent selection"/>
          <p:cNvPicPr>
            <a:picLocks noChangeAspect="1" noChangeArrowheads="1"/>
          </p:cNvPicPr>
          <p:nvPr/>
        </p:nvPicPr>
        <p:blipFill rotWithShape="1">
          <a:blip r:embed="rId3">
            <a:extLst>
              <a:ext uri="{28A0092B-C50C-407E-A947-70E740481C1C}">
                <a14:useLocalDpi xmlns:a14="http://schemas.microsoft.com/office/drawing/2010/main" val="0"/>
              </a:ext>
            </a:extLst>
          </a:blip>
          <a:srcRect l="34965" t="55765" r="30034" b="6458"/>
          <a:stretch/>
        </p:blipFill>
        <p:spPr bwMode="auto">
          <a:xfrm>
            <a:off x="4997254" y="2664955"/>
            <a:ext cx="2546546" cy="2061489"/>
          </a:xfrm>
          <a:prstGeom prst="rect">
            <a:avLst/>
          </a:prstGeom>
          <a:noFill/>
          <a:ln>
            <a:solidFill>
              <a:schemeClr val="tx1"/>
            </a:solidFill>
          </a:ln>
        </p:spPr>
      </p:pic>
      <p:sp>
        <p:nvSpPr>
          <p:cNvPr id="6" name="Date Placeholder 5"/>
          <p:cNvSpPr>
            <a:spLocks noGrp="1"/>
          </p:cNvSpPr>
          <p:nvPr>
            <p:ph type="dt" sz="half" idx="10"/>
          </p:nvPr>
        </p:nvSpPr>
        <p:spPr/>
        <p:txBody>
          <a:bodyPr/>
          <a:lstStyle/>
          <a:p>
            <a:r>
              <a:rPr lang="en-US" smtClean="0"/>
              <a:t>10/16/18</a:t>
            </a:r>
            <a:endParaRPr lang="en-US"/>
          </a:p>
        </p:txBody>
      </p:sp>
      <p:sp>
        <p:nvSpPr>
          <p:cNvPr id="9" name="Footer Placeholder 8"/>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979018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Genetic </a:t>
            </a:r>
            <a:r>
              <a:rPr lang="en-US" dirty="0" smtClean="0"/>
              <a:t>Algorithm Advantages</a:t>
            </a:r>
            <a:endParaRPr lang="en-US" dirty="0"/>
          </a:p>
        </p:txBody>
      </p:sp>
      <p:sp>
        <p:nvSpPr>
          <p:cNvPr id="3" name="Content Placeholder 2"/>
          <p:cNvSpPr>
            <a:spLocks noGrp="1"/>
          </p:cNvSpPr>
          <p:nvPr>
            <p:ph idx="1"/>
          </p:nvPr>
        </p:nvSpPr>
        <p:spPr>
          <a:xfrm>
            <a:off x="457200" y="1709928"/>
            <a:ext cx="8229600" cy="2438400"/>
          </a:xfrm>
        </p:spPr>
        <p:txBody>
          <a:bodyPr>
            <a:normAutofit fontScale="70000" lnSpcReduction="20000"/>
          </a:bodyPr>
          <a:lstStyle/>
          <a:p>
            <a:r>
              <a:rPr lang="en-US" dirty="0" smtClean="0"/>
              <a:t>Concepts are easy to understand</a:t>
            </a:r>
          </a:p>
          <a:p>
            <a:endParaRPr lang="en-US" dirty="0"/>
          </a:p>
          <a:p>
            <a:r>
              <a:rPr lang="en-US" dirty="0" smtClean="0"/>
              <a:t>Intrinsically parallel</a:t>
            </a:r>
          </a:p>
          <a:p>
            <a:endParaRPr lang="en-US" dirty="0"/>
          </a:p>
          <a:p>
            <a:r>
              <a:rPr lang="en-US" dirty="0" smtClean="0"/>
              <a:t>Always an answer; answer get’s better with time</a:t>
            </a:r>
          </a:p>
          <a:p>
            <a:endParaRPr lang="en-US" dirty="0" smtClean="0"/>
          </a:p>
          <a:p>
            <a:r>
              <a:rPr lang="en-US" dirty="0" smtClean="0"/>
              <a:t>Stochastic; intelligently searches intractable problem spaces.</a:t>
            </a:r>
          </a:p>
          <a:p>
            <a:endParaRPr lang="en-US" dirty="0"/>
          </a:p>
          <a:p>
            <a:r>
              <a:rPr lang="en-US" dirty="0" smtClean="0"/>
              <a:t>Makes relatively few assumptions about the data.</a:t>
            </a:r>
          </a:p>
        </p:txBody>
      </p:sp>
      <p:pic>
        <p:nvPicPr>
          <p:cNvPr id="7" name="Picture 2" descr="http://www.genetic-programming.com/evolveV2DF200362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038600"/>
            <a:ext cx="5595615" cy="2633854"/>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7372151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Genetic </a:t>
            </a:r>
            <a:r>
              <a:rPr lang="en-US" dirty="0" smtClean="0"/>
              <a:t>Algorithm Disadvantages</a:t>
            </a:r>
            <a:endParaRPr lang="en-US" dirty="0"/>
          </a:p>
        </p:txBody>
      </p:sp>
      <p:sp>
        <p:nvSpPr>
          <p:cNvPr id="3" name="Content Placeholder 2"/>
          <p:cNvSpPr>
            <a:spLocks noGrp="1"/>
          </p:cNvSpPr>
          <p:nvPr>
            <p:ph idx="1"/>
          </p:nvPr>
        </p:nvSpPr>
        <p:spPr>
          <a:xfrm>
            <a:off x="457200" y="1600200"/>
            <a:ext cx="8229600" cy="2667000"/>
          </a:xfrm>
        </p:spPr>
        <p:txBody>
          <a:bodyPr>
            <a:normAutofit fontScale="62500" lnSpcReduction="20000"/>
          </a:bodyPr>
          <a:lstStyle/>
          <a:p>
            <a:r>
              <a:rPr lang="en-US" dirty="0" smtClean="0"/>
              <a:t>Can be computationally </a:t>
            </a:r>
            <a:r>
              <a:rPr lang="en-US" dirty="0"/>
              <a:t>e</a:t>
            </a:r>
            <a:r>
              <a:rPr lang="en-US" dirty="0" smtClean="0"/>
              <a:t>xpensive</a:t>
            </a:r>
            <a:endParaRPr lang="en-US" dirty="0" smtClean="0"/>
          </a:p>
          <a:p>
            <a:endParaRPr lang="en-US" dirty="0"/>
          </a:p>
          <a:p>
            <a:r>
              <a:rPr lang="en-US" dirty="0" smtClean="0"/>
              <a:t>May </a:t>
            </a:r>
            <a:r>
              <a:rPr lang="en-US" dirty="0" smtClean="0"/>
              <a:t>not scale very well with complexity</a:t>
            </a:r>
          </a:p>
          <a:p>
            <a:endParaRPr lang="en-US" dirty="0"/>
          </a:p>
          <a:p>
            <a:r>
              <a:rPr lang="en-US" dirty="0" smtClean="0"/>
              <a:t>Not guaranteed to find an optimal solution.</a:t>
            </a:r>
          </a:p>
          <a:p>
            <a:endParaRPr lang="en-US" dirty="0"/>
          </a:p>
          <a:p>
            <a:r>
              <a:rPr lang="en-US" dirty="0" smtClean="0"/>
              <a:t>Not adaptive to new information (i.e. dynamic environments)</a:t>
            </a:r>
          </a:p>
          <a:p>
            <a:endParaRPr lang="en-US" dirty="0"/>
          </a:p>
          <a:p>
            <a:r>
              <a:rPr lang="en-US" dirty="0" smtClean="0"/>
              <a:t>A number of run parameters to select/optimize. </a:t>
            </a:r>
          </a:p>
          <a:p>
            <a:endParaRPr lang="en-US" dirty="0" smtClean="0"/>
          </a:p>
          <a:p>
            <a:r>
              <a:rPr lang="en-US" dirty="0" smtClean="0"/>
              <a:t>Difficult to interpret </a:t>
            </a:r>
            <a:r>
              <a:rPr lang="en-US" dirty="0" smtClean="0"/>
              <a:t>solutions (based on chosen representation).</a:t>
            </a:r>
            <a:endParaRPr lang="en-US" dirty="0"/>
          </a:p>
        </p:txBody>
      </p:sp>
      <p:pic>
        <p:nvPicPr>
          <p:cNvPr id="6" name="Picture 6" descr="Image result for evolutionary algorithm com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419600"/>
            <a:ext cx="5410752" cy="2276476"/>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0025191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738" y="398585"/>
            <a:ext cx="8229600" cy="990600"/>
          </a:xfrm>
        </p:spPr>
        <p:txBody>
          <a:bodyPr/>
          <a:lstStyle/>
          <a:p>
            <a:pPr algn="ctr"/>
            <a:r>
              <a:rPr lang="en-US" dirty="0" smtClean="0"/>
              <a:t>Genetic Algorithm: In Action</a:t>
            </a:r>
            <a:endParaRPr lang="en-US" dirty="0"/>
          </a:p>
        </p:txBody>
      </p:sp>
      <p:pic>
        <p:nvPicPr>
          <p:cNvPr id="6" name="Picture 4" descr="https://upload.wikimedia.org/wikipedia/commons/thumb/f/ff/St_5-xband-antenna.jpg/220px-St_5-xband-anten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371600"/>
            <a:ext cx="2122975" cy="25379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Genetic algorithm gene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18" y="1450011"/>
            <a:ext cx="3599066" cy="226227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www.cosc.brocku.ca/~bross/JNetic/leelo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2920" y="4059741"/>
            <a:ext cx="4047321" cy="23212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54665" y="6488668"/>
            <a:ext cx="5628175" cy="369332"/>
          </a:xfrm>
          <a:prstGeom prst="rect">
            <a:avLst/>
          </a:prstGeom>
        </p:spPr>
        <p:txBody>
          <a:bodyPr wrap="square">
            <a:spAutoFit/>
          </a:bodyPr>
          <a:lstStyle/>
          <a:p>
            <a:r>
              <a:rPr lang="en-US" dirty="0">
                <a:hlinkClick r:id="rId6"/>
              </a:rPr>
              <a:t>https://www.youtube.com/watch?v=Gl3EjiVlz_4</a:t>
            </a:r>
            <a:endParaRPr lang="en-US" dirty="0"/>
          </a:p>
        </p:txBody>
      </p:sp>
      <p:pic>
        <p:nvPicPr>
          <p:cNvPr id="10" name="Picture 4" descr="Image result for genetic algorithm 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76738" y="3962401"/>
            <a:ext cx="4142484" cy="2332872"/>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4836536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Programming (GP)</a:t>
            </a:r>
            <a:endParaRPr lang="en-US" dirty="0"/>
          </a:p>
        </p:txBody>
      </p:sp>
      <p:sp>
        <p:nvSpPr>
          <p:cNvPr id="3" name="Content Placeholder 2"/>
          <p:cNvSpPr>
            <a:spLocks noGrp="1"/>
          </p:cNvSpPr>
          <p:nvPr>
            <p:ph idx="1"/>
          </p:nvPr>
        </p:nvSpPr>
        <p:spPr>
          <a:xfrm>
            <a:off x="457200" y="1524000"/>
            <a:ext cx="4800600" cy="5257800"/>
          </a:xfrm>
        </p:spPr>
        <p:txBody>
          <a:bodyPr>
            <a:normAutofit fontScale="70000" lnSpcReduction="20000"/>
          </a:bodyPr>
          <a:lstStyle/>
          <a:p>
            <a:r>
              <a:rPr lang="en-US" dirty="0" smtClean="0"/>
              <a:t>Evolutionary algorithm that evolves computer programs or mathematical/logical functions</a:t>
            </a:r>
            <a:r>
              <a:rPr lang="en-US" dirty="0" smtClean="0"/>
              <a:t>.</a:t>
            </a:r>
          </a:p>
          <a:p>
            <a:pPr lvl="1"/>
            <a:r>
              <a:rPr lang="en-US" dirty="0" smtClean="0"/>
              <a:t>The latter is known as </a:t>
            </a:r>
            <a:r>
              <a:rPr lang="en-US" b="1" dirty="0" smtClean="0"/>
              <a:t>symbolic discriminate analysis (SDA)</a:t>
            </a:r>
            <a:endParaRPr lang="en-US" b="1" dirty="0" smtClean="0"/>
          </a:p>
          <a:p>
            <a:endParaRPr lang="en-US" dirty="0"/>
          </a:p>
          <a:p>
            <a:r>
              <a:rPr lang="en-US" dirty="0" smtClean="0"/>
              <a:t>Traditionally </a:t>
            </a:r>
            <a:r>
              <a:rPr lang="en-US" dirty="0" smtClean="0"/>
              <a:t>as </a:t>
            </a:r>
            <a:r>
              <a:rPr lang="en-US" dirty="0" smtClean="0"/>
              <a:t>tree structures.</a:t>
            </a:r>
          </a:p>
          <a:p>
            <a:endParaRPr lang="en-US" dirty="0"/>
          </a:p>
          <a:p>
            <a:r>
              <a:rPr lang="en-US" dirty="0" smtClean="0"/>
              <a:t>Same concept as GA, but with some additional complexity….</a:t>
            </a:r>
          </a:p>
          <a:p>
            <a:pPr lvl="1"/>
            <a:r>
              <a:rPr lang="en-US" dirty="0" smtClean="0"/>
              <a:t>Tree depth</a:t>
            </a:r>
          </a:p>
          <a:p>
            <a:pPr lvl="1"/>
            <a:r>
              <a:rPr lang="en-US" dirty="0" smtClean="0"/>
              <a:t>Available </a:t>
            </a:r>
            <a:r>
              <a:rPr lang="en-US" dirty="0" smtClean="0"/>
              <a:t>functions/operators</a:t>
            </a:r>
          </a:p>
          <a:p>
            <a:pPr lvl="1"/>
            <a:r>
              <a:rPr lang="en-US" dirty="0" smtClean="0"/>
              <a:t>More </a:t>
            </a:r>
            <a:r>
              <a:rPr lang="en-US" dirty="0" smtClean="0"/>
              <a:t>complicated genetic operators</a:t>
            </a:r>
            <a:r>
              <a:rPr lang="en-US" dirty="0" smtClean="0"/>
              <a:t>.</a:t>
            </a:r>
          </a:p>
          <a:p>
            <a:pPr lvl="1"/>
            <a:endParaRPr lang="en-US" dirty="0" smtClean="0"/>
          </a:p>
          <a:p>
            <a:r>
              <a:rPr lang="en-US" u="sng" dirty="0" smtClean="0"/>
              <a:t>SDA</a:t>
            </a:r>
          </a:p>
          <a:p>
            <a:pPr lvl="1"/>
            <a:r>
              <a:rPr lang="en-US" dirty="0" smtClean="0"/>
              <a:t>Uses:</a:t>
            </a:r>
          </a:p>
          <a:p>
            <a:pPr lvl="2"/>
            <a:r>
              <a:rPr lang="en-US" dirty="0" smtClean="0"/>
              <a:t>GP could </a:t>
            </a:r>
            <a:r>
              <a:rPr lang="en-US" dirty="0"/>
              <a:t>generate epidemiological threshold prediction models. </a:t>
            </a:r>
            <a:endParaRPr lang="en-US" dirty="0" smtClean="0"/>
          </a:p>
          <a:p>
            <a:pPr lvl="2"/>
            <a:r>
              <a:rPr lang="en-US" dirty="0" smtClean="0"/>
              <a:t>Feature selection and modeling</a:t>
            </a:r>
          </a:p>
          <a:p>
            <a:pPr lvl="1"/>
            <a:endParaRPr lang="en-US" dirty="0"/>
          </a:p>
          <a:p>
            <a:pPr lvl="1"/>
            <a:r>
              <a:rPr lang="en-US" dirty="0"/>
              <a:t>“Model-free” – no </a:t>
            </a:r>
            <a:r>
              <a:rPr lang="en-US" i="1" dirty="0"/>
              <a:t>a priori </a:t>
            </a:r>
            <a:r>
              <a:rPr lang="en-US" dirty="0"/>
              <a:t>assumptions about the functional form of the statistical model.</a:t>
            </a:r>
          </a:p>
          <a:p>
            <a:pPr lvl="1"/>
            <a:r>
              <a:rPr lang="en-US" dirty="0"/>
              <a:t>Can effectively model epistatic interactions.</a:t>
            </a:r>
          </a:p>
          <a:p>
            <a:pPr lvl="1"/>
            <a:r>
              <a:rPr lang="en-US" dirty="0"/>
              <a:t>Somewhat </a:t>
            </a:r>
            <a:r>
              <a:rPr lang="en-US" dirty="0" smtClean="0"/>
              <a:t>interpretable</a:t>
            </a:r>
            <a:endParaRPr lang="en-US" dirty="0"/>
          </a:p>
          <a:p>
            <a:pPr lvl="1"/>
            <a:r>
              <a:rPr lang="en-US" dirty="0" smtClean="0"/>
              <a:t>Particularly well suited to regression problems. </a:t>
            </a:r>
            <a:endParaRPr lang="en-US" dirty="0"/>
          </a:p>
        </p:txBody>
      </p:sp>
      <p:pic>
        <p:nvPicPr>
          <p:cNvPr id="1026" name="Picture 2" descr="https://upload.wikimedia.org/wikipedia/commons/7/77/Genetic_Program_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0516" y="4254765"/>
            <a:ext cx="2124375" cy="2266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srcRect l="16984" t="49527" r="64192" b="31935"/>
          <a:stretch/>
        </p:blipFill>
        <p:spPr>
          <a:xfrm>
            <a:off x="5486400" y="1696251"/>
            <a:ext cx="3418974" cy="2362200"/>
          </a:xfrm>
          <a:prstGeom prst="rect">
            <a:avLst/>
          </a:prstGeom>
        </p:spPr>
      </p:pic>
      <p:sp>
        <p:nvSpPr>
          <p:cNvPr id="8" name="TextBox 7"/>
          <p:cNvSpPr txBox="1"/>
          <p:nvPr/>
        </p:nvSpPr>
        <p:spPr>
          <a:xfrm>
            <a:off x="6002261" y="1424972"/>
            <a:ext cx="2670924" cy="307777"/>
          </a:xfrm>
          <a:prstGeom prst="rect">
            <a:avLst/>
          </a:prstGeom>
          <a:noFill/>
        </p:spPr>
        <p:txBody>
          <a:bodyPr wrap="none" rtlCol="0">
            <a:spAutoFit/>
          </a:bodyPr>
          <a:lstStyle/>
          <a:p>
            <a:r>
              <a:rPr lang="en-US" sz="1400" dirty="0" smtClean="0"/>
              <a:t>GP: Program for a mobile robot</a:t>
            </a:r>
            <a:endParaRPr lang="en-US" sz="1400" dirty="0"/>
          </a:p>
        </p:txBody>
      </p:sp>
      <p:sp>
        <p:nvSpPr>
          <p:cNvPr id="11" name="TextBox 10"/>
          <p:cNvSpPr txBox="1"/>
          <p:nvPr/>
        </p:nvSpPr>
        <p:spPr>
          <a:xfrm>
            <a:off x="5332641" y="4210246"/>
            <a:ext cx="594778" cy="307777"/>
          </a:xfrm>
          <a:prstGeom prst="rect">
            <a:avLst/>
          </a:prstGeom>
          <a:noFill/>
        </p:spPr>
        <p:txBody>
          <a:bodyPr wrap="none" rtlCol="0">
            <a:spAutoFit/>
          </a:bodyPr>
          <a:lstStyle/>
          <a:p>
            <a:r>
              <a:rPr lang="en-US" sz="1400" dirty="0" smtClean="0"/>
              <a:t>SDA </a:t>
            </a:r>
            <a:endParaRPr lang="en-US" sz="1400" dirty="0"/>
          </a:p>
        </p:txBody>
      </p:sp>
      <p:sp>
        <p:nvSpPr>
          <p:cNvPr id="12" name="TextBox 11"/>
          <p:cNvSpPr txBox="1"/>
          <p:nvPr/>
        </p:nvSpPr>
        <p:spPr>
          <a:xfrm>
            <a:off x="8314112" y="5027711"/>
            <a:ext cx="545086" cy="307777"/>
          </a:xfrm>
          <a:prstGeom prst="rect">
            <a:avLst/>
          </a:prstGeom>
          <a:noFill/>
        </p:spPr>
        <p:txBody>
          <a:bodyPr wrap="none" rtlCol="0">
            <a:spAutoFit/>
          </a:bodyPr>
          <a:lstStyle/>
          <a:p>
            <a:r>
              <a:rPr lang="en-US" sz="1400" dirty="0" smtClean="0"/>
              <a:t>Tree</a:t>
            </a:r>
            <a:endParaRPr lang="en-US" sz="1400" dirty="0"/>
          </a:p>
        </p:txBody>
      </p:sp>
      <p:sp>
        <p:nvSpPr>
          <p:cNvPr id="13" name="TextBox 12"/>
          <p:cNvSpPr txBox="1"/>
          <p:nvPr/>
        </p:nvSpPr>
        <p:spPr>
          <a:xfrm>
            <a:off x="8273249" y="6147305"/>
            <a:ext cx="870751" cy="307777"/>
          </a:xfrm>
          <a:prstGeom prst="rect">
            <a:avLst/>
          </a:prstGeom>
          <a:noFill/>
        </p:spPr>
        <p:txBody>
          <a:bodyPr wrap="none" rtlCol="0">
            <a:spAutoFit/>
          </a:bodyPr>
          <a:lstStyle/>
          <a:p>
            <a:r>
              <a:rPr lang="en-US" sz="1400" dirty="0" smtClean="0"/>
              <a:t>Function</a:t>
            </a:r>
            <a:endParaRPr lang="en-US" sz="1400" dirty="0"/>
          </a:p>
        </p:txBody>
      </p:sp>
      <p:sp>
        <p:nvSpPr>
          <p:cNvPr id="9" name="Right Brace 8"/>
          <p:cNvSpPr/>
          <p:nvPr/>
        </p:nvSpPr>
        <p:spPr>
          <a:xfrm>
            <a:off x="7772400" y="4343400"/>
            <a:ext cx="500849"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p:cNvCxnSpPr>
            <a:endCxn id="13" idx="1"/>
          </p:cNvCxnSpPr>
          <p:nvPr/>
        </p:nvCxnSpPr>
        <p:spPr>
          <a:xfrm>
            <a:off x="7772400" y="6301193"/>
            <a:ext cx="5008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half" idx="10"/>
          </p:nvPr>
        </p:nvSpPr>
        <p:spPr/>
        <p:txBody>
          <a:bodyPr/>
          <a:lstStyle/>
          <a:p>
            <a:r>
              <a:rPr lang="en-US" smtClean="0"/>
              <a:t>10/16/18</a:t>
            </a:r>
            <a:endParaRPr lang="en-US"/>
          </a:p>
        </p:txBody>
      </p:sp>
      <p:sp>
        <p:nvSpPr>
          <p:cNvPr id="16" name="Footer Placeholder 15"/>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724574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 Elements </a:t>
            </a:r>
            <a:endParaRPr lang="en-US" dirty="0"/>
          </a:p>
        </p:txBody>
      </p:sp>
      <p:sp>
        <p:nvSpPr>
          <p:cNvPr id="3" name="Content Placeholder 2"/>
          <p:cNvSpPr>
            <a:spLocks noGrp="1"/>
          </p:cNvSpPr>
          <p:nvPr>
            <p:ph idx="1"/>
          </p:nvPr>
        </p:nvSpPr>
        <p:spPr>
          <a:xfrm>
            <a:off x="457200" y="1600200"/>
            <a:ext cx="3276600" cy="2209800"/>
          </a:xfrm>
        </p:spPr>
        <p:txBody>
          <a:bodyPr>
            <a:normAutofit fontScale="92500" lnSpcReduction="20000"/>
          </a:bodyPr>
          <a:lstStyle/>
          <a:p>
            <a:r>
              <a:rPr lang="en-US" u="sng" dirty="0" smtClean="0"/>
              <a:t>The terminal set</a:t>
            </a:r>
          </a:p>
          <a:p>
            <a:pPr lvl="1"/>
            <a:r>
              <a:rPr lang="en-US" dirty="0" smtClean="0"/>
              <a:t>Inputs:</a:t>
            </a:r>
          </a:p>
          <a:p>
            <a:pPr lvl="2"/>
            <a:r>
              <a:rPr lang="en-US" dirty="0" smtClean="0"/>
              <a:t>Sensors (Programs)</a:t>
            </a:r>
          </a:p>
          <a:p>
            <a:pPr lvl="2"/>
            <a:r>
              <a:rPr lang="en-US" dirty="0" smtClean="0"/>
              <a:t>Variables (SDA)</a:t>
            </a:r>
          </a:p>
          <a:p>
            <a:pPr lvl="1"/>
            <a:r>
              <a:rPr lang="en-US" dirty="0" smtClean="0"/>
              <a:t>Constants</a:t>
            </a:r>
          </a:p>
          <a:p>
            <a:pPr lvl="1"/>
            <a:endParaRPr lang="en-US" dirty="0"/>
          </a:p>
          <a:p>
            <a:r>
              <a:rPr lang="en-US" u="sng" dirty="0" smtClean="0"/>
              <a:t>The function set</a:t>
            </a:r>
          </a:p>
          <a:p>
            <a:pPr lvl="1"/>
            <a:endParaRPr lang="en-US" dirty="0"/>
          </a:p>
          <a:p>
            <a:endParaRPr lang="en-US" dirty="0"/>
          </a:p>
        </p:txBody>
      </p:sp>
      <p:pic>
        <p:nvPicPr>
          <p:cNvPr id="6" name="Picture 5"/>
          <p:cNvPicPr>
            <a:picLocks noChangeAspect="1"/>
          </p:cNvPicPr>
          <p:nvPr/>
        </p:nvPicPr>
        <p:blipFill>
          <a:blip r:embed="rId2"/>
          <a:stretch>
            <a:fillRect/>
          </a:stretch>
        </p:blipFill>
        <p:spPr>
          <a:xfrm>
            <a:off x="609600" y="3918284"/>
            <a:ext cx="3389288" cy="2553368"/>
          </a:xfrm>
          <a:prstGeom prst="rect">
            <a:avLst/>
          </a:prstGeom>
        </p:spPr>
      </p:pic>
      <p:pic>
        <p:nvPicPr>
          <p:cNvPr id="4098" name="Picture 2" descr="Image result for genetic programming terminal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85047"/>
            <a:ext cx="4157662" cy="212462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385200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Lecture</a:t>
            </a:r>
            <a:endParaRPr lang="en-US" dirty="0"/>
          </a:p>
        </p:txBody>
      </p:sp>
      <p:sp>
        <p:nvSpPr>
          <p:cNvPr id="3" name="Content Placeholder 2"/>
          <p:cNvSpPr>
            <a:spLocks noGrp="1"/>
          </p:cNvSpPr>
          <p:nvPr>
            <p:ph idx="1"/>
          </p:nvPr>
        </p:nvSpPr>
        <p:spPr/>
        <p:txBody>
          <a:bodyPr/>
          <a:lstStyle/>
          <a:p>
            <a:r>
              <a:rPr lang="en-US" u="sng" dirty="0" smtClean="0"/>
              <a:t>Review Machine Learning (ML)</a:t>
            </a:r>
          </a:p>
          <a:p>
            <a:pPr lvl="1"/>
            <a:r>
              <a:rPr lang="en-US" dirty="0" smtClean="0"/>
              <a:t>The Role of Assumptions in ML</a:t>
            </a:r>
          </a:p>
          <a:p>
            <a:endParaRPr lang="en-US" dirty="0" smtClean="0"/>
          </a:p>
          <a:p>
            <a:r>
              <a:rPr lang="en-US" u="sng" dirty="0" smtClean="0"/>
              <a:t>Nature Inspired Computing</a:t>
            </a:r>
          </a:p>
          <a:p>
            <a:pPr lvl="1"/>
            <a:r>
              <a:rPr lang="en-US" u="sng" dirty="0" smtClean="0"/>
              <a:t>Evolutionary Algorithms</a:t>
            </a:r>
          </a:p>
          <a:p>
            <a:pPr lvl="2"/>
            <a:r>
              <a:rPr lang="en-US" dirty="0" smtClean="0"/>
              <a:t>Genetic Algorithm</a:t>
            </a:r>
          </a:p>
          <a:p>
            <a:pPr lvl="2"/>
            <a:r>
              <a:rPr lang="en-US" dirty="0" smtClean="0"/>
              <a:t>Genetic Programming</a:t>
            </a:r>
          </a:p>
          <a:p>
            <a:pPr lvl="2"/>
            <a:endParaRPr lang="en-US" dirty="0" smtClean="0"/>
          </a:p>
          <a:p>
            <a:pPr lvl="2"/>
            <a:r>
              <a:rPr lang="en-US" u="sng" dirty="0" smtClean="0"/>
              <a:t>Rule Based Machine Learning</a:t>
            </a:r>
          </a:p>
          <a:p>
            <a:pPr lvl="3"/>
            <a:r>
              <a:rPr lang="en-US" dirty="0" smtClean="0"/>
              <a:t>Learning Classifier Systems</a:t>
            </a:r>
            <a:endParaRPr lang="en-US" dirty="0"/>
          </a:p>
        </p:txBody>
      </p:sp>
      <p:pic>
        <p:nvPicPr>
          <p:cNvPr id="2050" name="Picture 2" descr="Image result for particle swarm optimization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537795"/>
            <a:ext cx="2940539" cy="22054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enetic algorithm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481682" y="4815379"/>
            <a:ext cx="3478657" cy="19590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enetic algorithm 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880821"/>
            <a:ext cx="3245339" cy="1919779"/>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106561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GP Operators</a:t>
            </a:r>
            <a:endParaRPr lang="en-US" dirty="0"/>
          </a:p>
        </p:txBody>
      </p:sp>
      <p:pic>
        <p:nvPicPr>
          <p:cNvPr id="6" name="Picture 4" descr="Image result for genetic programming"/>
          <p:cNvPicPr>
            <a:picLocks noChangeAspect="1" noChangeArrowheads="1"/>
          </p:cNvPicPr>
          <p:nvPr/>
        </p:nvPicPr>
        <p:blipFill rotWithShape="1">
          <a:blip r:embed="rId2">
            <a:extLst>
              <a:ext uri="{28A0092B-C50C-407E-A947-70E740481C1C}">
                <a14:useLocalDpi xmlns:a14="http://schemas.microsoft.com/office/drawing/2010/main" val="0"/>
              </a:ext>
            </a:extLst>
          </a:blip>
          <a:srcRect t="16213"/>
          <a:stretch/>
        </p:blipFill>
        <p:spPr bwMode="auto">
          <a:xfrm>
            <a:off x="151018" y="2362200"/>
            <a:ext cx="4122796"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905000" y="1676400"/>
            <a:ext cx="1236236" cy="369332"/>
          </a:xfrm>
          <a:prstGeom prst="rect">
            <a:avLst/>
          </a:prstGeom>
          <a:noFill/>
        </p:spPr>
        <p:txBody>
          <a:bodyPr wrap="none" rtlCol="0">
            <a:spAutoFit/>
          </a:bodyPr>
          <a:lstStyle/>
          <a:p>
            <a:r>
              <a:rPr lang="en-US" u="sng" dirty="0" smtClean="0"/>
              <a:t>Crossover</a:t>
            </a:r>
            <a:endParaRPr lang="en-US" u="sng" dirty="0"/>
          </a:p>
        </p:txBody>
      </p:sp>
      <p:sp>
        <p:nvSpPr>
          <p:cNvPr id="8" name="TextBox 7"/>
          <p:cNvSpPr txBox="1"/>
          <p:nvPr/>
        </p:nvSpPr>
        <p:spPr>
          <a:xfrm>
            <a:off x="609600" y="5468034"/>
            <a:ext cx="3352800" cy="646331"/>
          </a:xfrm>
          <a:prstGeom prst="rect">
            <a:avLst/>
          </a:prstGeom>
          <a:noFill/>
        </p:spPr>
        <p:txBody>
          <a:bodyPr wrap="square" rtlCol="0">
            <a:spAutoFit/>
          </a:bodyPr>
          <a:lstStyle/>
          <a:p>
            <a:r>
              <a:rPr lang="en-US" dirty="0" smtClean="0"/>
              <a:t>Variations of crossover exist that preserve tree depth.</a:t>
            </a:r>
          </a:p>
        </p:txBody>
      </p:sp>
      <p:pic>
        <p:nvPicPr>
          <p:cNvPr id="7170" name="Picture 2" descr="Image result for gp mutation"/>
          <p:cNvPicPr>
            <a:picLocks noChangeAspect="1" noChangeArrowheads="1"/>
          </p:cNvPicPr>
          <p:nvPr/>
        </p:nvPicPr>
        <p:blipFill rotWithShape="1">
          <a:blip r:embed="rId3">
            <a:extLst>
              <a:ext uri="{28A0092B-C50C-407E-A947-70E740481C1C}">
                <a14:useLocalDpi xmlns:a14="http://schemas.microsoft.com/office/drawing/2010/main" val="0"/>
              </a:ext>
            </a:extLst>
          </a:blip>
          <a:srcRect r="65263"/>
          <a:stretch/>
        </p:blipFill>
        <p:spPr bwMode="auto">
          <a:xfrm>
            <a:off x="6400800" y="1524000"/>
            <a:ext cx="1588168" cy="3810000"/>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9"/>
          <p:cNvSpPr>
            <a:spLocks noGrp="1"/>
          </p:cNvSpPr>
          <p:nvPr>
            <p:ph type="dt" sz="half" idx="10"/>
          </p:nvPr>
        </p:nvSpPr>
        <p:spPr/>
        <p:txBody>
          <a:bodyPr/>
          <a:lstStyle/>
          <a:p>
            <a:r>
              <a:rPr lang="en-US" smtClean="0"/>
              <a:t>10/16/18</a:t>
            </a:r>
            <a:endParaRPr lang="en-US"/>
          </a:p>
        </p:txBody>
      </p:sp>
      <p:sp>
        <p:nvSpPr>
          <p:cNvPr id="11" name="Footer Placeholder 10"/>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42032195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533400"/>
            <a:ext cx="8229600" cy="990600"/>
          </a:xfrm>
        </p:spPr>
        <p:txBody>
          <a:bodyPr>
            <a:normAutofit/>
          </a:bodyPr>
          <a:lstStyle/>
          <a:p>
            <a:r>
              <a:rPr lang="en-US" dirty="0" smtClean="0"/>
              <a:t>ML Holy </a:t>
            </a:r>
            <a:r>
              <a:rPr lang="en-US" dirty="0" smtClean="0"/>
              <a:t>Grail: Agnostic </a:t>
            </a:r>
            <a:r>
              <a:rPr lang="en-US" dirty="0" smtClean="0"/>
              <a:t>ML</a:t>
            </a:r>
            <a:endParaRPr lang="en-US" dirty="0"/>
          </a:p>
        </p:txBody>
      </p:sp>
      <p:sp>
        <p:nvSpPr>
          <p:cNvPr id="7" name="Content Placeholder 2"/>
          <p:cNvSpPr>
            <a:spLocks noGrp="1"/>
          </p:cNvSpPr>
          <p:nvPr>
            <p:ph idx="1"/>
          </p:nvPr>
        </p:nvSpPr>
        <p:spPr>
          <a:xfrm>
            <a:off x="304800" y="1447800"/>
            <a:ext cx="8229600" cy="5105400"/>
          </a:xfrm>
        </p:spPr>
        <p:txBody>
          <a:bodyPr>
            <a:normAutofit fontScale="70000" lnSpcReduction="20000"/>
          </a:bodyPr>
          <a:lstStyle/>
          <a:p>
            <a:r>
              <a:rPr lang="en-US" dirty="0" smtClean="0"/>
              <a:t>Learning Objectives:  </a:t>
            </a:r>
          </a:p>
          <a:p>
            <a:pPr lvl="1"/>
            <a:r>
              <a:rPr lang="en-US" u="sng" dirty="0" smtClean="0"/>
              <a:t> Modeling</a:t>
            </a:r>
            <a:r>
              <a:rPr lang="en-US" dirty="0" smtClean="0"/>
              <a:t> (Accurate and Generalizable)</a:t>
            </a:r>
          </a:p>
          <a:p>
            <a:pPr lvl="1"/>
            <a:r>
              <a:rPr lang="en-US" u="sng" dirty="0" smtClean="0"/>
              <a:t> Prediction</a:t>
            </a:r>
            <a:r>
              <a:rPr lang="en-US" dirty="0" smtClean="0"/>
              <a:t> (Accurate on ‘new’, unseen instances)</a:t>
            </a:r>
          </a:p>
          <a:p>
            <a:pPr lvl="1"/>
            <a:r>
              <a:rPr lang="en-US" u="sng" dirty="0" smtClean="0"/>
              <a:t> Interpretation/Knowledge Discovery </a:t>
            </a:r>
            <a:r>
              <a:rPr lang="en-US" dirty="0" smtClean="0"/>
              <a:t>(Power to identify underlying associated risk factors and characterize the respective pattern of association</a:t>
            </a:r>
          </a:p>
          <a:p>
            <a:pPr lvl="1"/>
            <a:endParaRPr lang="en-US" dirty="0" smtClean="0"/>
          </a:p>
          <a:p>
            <a:pPr lvl="1"/>
            <a:endParaRPr lang="en-US" dirty="0"/>
          </a:p>
          <a:p>
            <a:r>
              <a:rPr lang="en-US" dirty="0" smtClean="0"/>
              <a:t>Agnostic approaches minimize assumptions:</a:t>
            </a:r>
          </a:p>
          <a:p>
            <a:pPr lvl="1"/>
            <a:r>
              <a:rPr lang="en-US" dirty="0" smtClean="0"/>
              <a:t>Pattern of association</a:t>
            </a:r>
          </a:p>
          <a:p>
            <a:pPr lvl="2"/>
            <a:r>
              <a:rPr lang="en-US" dirty="0" smtClean="0"/>
              <a:t>Main effects</a:t>
            </a:r>
          </a:p>
          <a:p>
            <a:pPr lvl="2"/>
            <a:r>
              <a:rPr lang="en-US" dirty="0" smtClean="0"/>
              <a:t>Additive effects</a:t>
            </a:r>
          </a:p>
          <a:p>
            <a:pPr lvl="2"/>
            <a:r>
              <a:rPr lang="en-US" dirty="0" smtClean="0"/>
              <a:t>Epistasis</a:t>
            </a:r>
          </a:p>
          <a:p>
            <a:pPr lvl="2"/>
            <a:r>
              <a:rPr lang="en-US" dirty="0" smtClean="0"/>
              <a:t>Heterogeneity</a:t>
            </a:r>
          </a:p>
          <a:p>
            <a:pPr lvl="2"/>
            <a:r>
              <a:rPr lang="en-US" dirty="0" smtClean="0"/>
              <a:t>Pleiotropy</a:t>
            </a:r>
          </a:p>
          <a:p>
            <a:pPr lvl="1"/>
            <a:r>
              <a:rPr lang="en-US" dirty="0" smtClean="0"/>
              <a:t>Number of predictive variables</a:t>
            </a:r>
          </a:p>
          <a:p>
            <a:pPr lvl="1"/>
            <a:r>
              <a:rPr lang="en-US" dirty="0" smtClean="0"/>
              <a:t>Data properties</a:t>
            </a:r>
          </a:p>
          <a:p>
            <a:pPr lvl="2"/>
            <a:r>
              <a:rPr lang="en-US" dirty="0" smtClean="0"/>
              <a:t>Dimensionality  (# of samples and variables)</a:t>
            </a:r>
          </a:p>
          <a:p>
            <a:pPr lvl="2"/>
            <a:r>
              <a:rPr lang="en-US" dirty="0" smtClean="0"/>
              <a:t>Missing data</a:t>
            </a:r>
          </a:p>
          <a:p>
            <a:pPr lvl="2"/>
            <a:r>
              <a:rPr lang="en-US" dirty="0" smtClean="0"/>
              <a:t>Imbalanced data </a:t>
            </a:r>
          </a:p>
          <a:p>
            <a:pPr lvl="2"/>
            <a:r>
              <a:rPr lang="en-US" dirty="0" smtClean="0"/>
              <a:t>Endpoint type (discrete or continuous) (classification vs. regression)</a:t>
            </a:r>
          </a:p>
          <a:p>
            <a:pPr lvl="2"/>
            <a:r>
              <a:rPr lang="en-US" dirty="0" smtClean="0"/>
              <a:t>Variable type (discrete  or continuous)</a:t>
            </a:r>
          </a:p>
          <a:p>
            <a:pPr lvl="1"/>
            <a:r>
              <a:rPr lang="en-US" dirty="0" smtClean="0"/>
              <a:t>Clean </a:t>
            </a:r>
            <a:r>
              <a:rPr lang="en-US" dirty="0"/>
              <a:t>vs. noisy signal</a:t>
            </a:r>
          </a:p>
          <a:p>
            <a:endParaRPr lang="en-US" dirty="0"/>
          </a:p>
          <a:p>
            <a:endParaRPr lang="en-US" dirty="0"/>
          </a:p>
        </p:txBody>
      </p:sp>
      <p:pic>
        <p:nvPicPr>
          <p:cNvPr id="8" name="Picture 7" descr="C:\Users\Ryan\Desktop\WORK\GRANTS\2013_R00_K99_LCS\Patterns of association Final.png"/>
          <p:cNvPicPr/>
          <p:nvPr/>
        </p:nvPicPr>
        <p:blipFill rotWithShape="1">
          <a:blip r:embed="rId2" cstate="print">
            <a:extLst>
              <a:ext uri="{28A0092B-C50C-407E-A947-70E740481C1C}">
                <a14:useLocalDpi xmlns:a14="http://schemas.microsoft.com/office/drawing/2010/main" val="0"/>
              </a:ext>
            </a:extLst>
          </a:blip>
          <a:srcRect l="3279" t="1" r="3716" b="8317"/>
          <a:stretch/>
        </p:blipFill>
        <p:spPr bwMode="auto">
          <a:xfrm>
            <a:off x="6477000" y="2743200"/>
            <a:ext cx="2430780" cy="3733800"/>
          </a:xfrm>
          <a:prstGeom prst="rect">
            <a:avLst/>
          </a:prstGeom>
          <a:noFill/>
          <a:ln>
            <a:noFill/>
          </a:ln>
          <a:extLst>
            <a:ext uri="{53640926-AAD7-44D8-BBD7-CCE9431645EC}">
              <a14:shadowObscured xmlns:a14="http://schemas.microsoft.com/office/drawing/2010/main"/>
            </a:ext>
          </a:extLst>
        </p:spPr>
      </p:pic>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321723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Heterogeneity</a:t>
            </a:r>
            <a:endParaRPr lang="en-US" dirty="0"/>
          </a:p>
        </p:txBody>
      </p:sp>
      <p:sp>
        <p:nvSpPr>
          <p:cNvPr id="6" name="Rectangle 3"/>
          <p:cNvSpPr>
            <a:spLocks noChangeArrowheads="1"/>
          </p:cNvSpPr>
          <p:nvPr/>
        </p:nvSpPr>
        <p:spPr bwMode="auto">
          <a:xfrm>
            <a:off x="838200" y="1645258"/>
            <a:ext cx="1447800" cy="457200"/>
          </a:xfrm>
          <a:prstGeom prst="rect">
            <a:avLst/>
          </a:prstGeom>
          <a:solidFill>
            <a:srgbClr val="FF000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7" name="Rectangle 3"/>
          <p:cNvSpPr>
            <a:spLocks noChangeArrowheads="1"/>
          </p:cNvSpPr>
          <p:nvPr/>
        </p:nvSpPr>
        <p:spPr bwMode="auto">
          <a:xfrm>
            <a:off x="5715000" y="1645258"/>
            <a:ext cx="685800" cy="457200"/>
          </a:xfrm>
          <a:prstGeom prst="rect">
            <a:avLst/>
          </a:prstGeom>
          <a:solidFill>
            <a:srgbClr val="92D05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8" name="Rectangle 3"/>
          <p:cNvSpPr>
            <a:spLocks noChangeArrowheads="1"/>
          </p:cNvSpPr>
          <p:nvPr/>
        </p:nvSpPr>
        <p:spPr bwMode="auto">
          <a:xfrm>
            <a:off x="2286000" y="1645258"/>
            <a:ext cx="3429000" cy="457200"/>
          </a:xfrm>
          <a:prstGeom prst="rect">
            <a:avLst/>
          </a:prstGeom>
          <a:solidFill>
            <a:srgbClr val="0099CC"/>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9" name="Rectangle 3"/>
          <p:cNvSpPr>
            <a:spLocks noChangeArrowheads="1"/>
          </p:cNvSpPr>
          <p:nvPr/>
        </p:nvSpPr>
        <p:spPr bwMode="auto">
          <a:xfrm>
            <a:off x="6400800" y="1645258"/>
            <a:ext cx="1981200" cy="457200"/>
          </a:xfrm>
          <a:prstGeom prst="rect">
            <a:avLst/>
          </a:prstGeom>
          <a:solidFill>
            <a:srgbClr val="FFFF0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10" name="Line 7"/>
          <p:cNvSpPr>
            <a:spLocks noChangeShapeType="1"/>
          </p:cNvSpPr>
          <p:nvPr/>
        </p:nvSpPr>
        <p:spPr bwMode="auto">
          <a:xfrm>
            <a:off x="838200" y="2864458"/>
            <a:ext cx="14478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11" name="Line 10"/>
          <p:cNvSpPr>
            <a:spLocks noChangeShapeType="1"/>
          </p:cNvSpPr>
          <p:nvPr/>
        </p:nvSpPr>
        <p:spPr bwMode="auto">
          <a:xfrm>
            <a:off x="2286000" y="2483458"/>
            <a:ext cx="34290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12" name="Line 11"/>
          <p:cNvSpPr>
            <a:spLocks noChangeShapeType="1"/>
          </p:cNvSpPr>
          <p:nvPr/>
        </p:nvSpPr>
        <p:spPr bwMode="auto">
          <a:xfrm flipV="1">
            <a:off x="2286000" y="2178658"/>
            <a:ext cx="0" cy="304800"/>
          </a:xfrm>
          <a:prstGeom prst="line">
            <a:avLst/>
          </a:prstGeom>
          <a:noFill/>
          <a:ln w="9525">
            <a:solidFill>
              <a:srgbClr val="000000"/>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13" name="Line 12"/>
          <p:cNvSpPr>
            <a:spLocks noChangeShapeType="1"/>
          </p:cNvSpPr>
          <p:nvPr/>
        </p:nvSpPr>
        <p:spPr bwMode="auto">
          <a:xfrm flipV="1">
            <a:off x="5715000" y="2254858"/>
            <a:ext cx="0" cy="228600"/>
          </a:xfrm>
          <a:prstGeom prst="line">
            <a:avLst/>
          </a:prstGeom>
          <a:noFill/>
          <a:ln w="9525">
            <a:solidFill>
              <a:srgbClr val="000000"/>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14" name="Line 14"/>
          <p:cNvSpPr>
            <a:spLocks noChangeShapeType="1"/>
          </p:cNvSpPr>
          <p:nvPr/>
        </p:nvSpPr>
        <p:spPr bwMode="auto">
          <a:xfrm>
            <a:off x="4038600" y="2483458"/>
            <a:ext cx="0" cy="99060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15" name="Line 16"/>
          <p:cNvSpPr>
            <a:spLocks noChangeShapeType="1"/>
          </p:cNvSpPr>
          <p:nvPr/>
        </p:nvSpPr>
        <p:spPr bwMode="auto">
          <a:xfrm>
            <a:off x="6400800" y="2483458"/>
            <a:ext cx="19812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16" name="Line 17"/>
          <p:cNvSpPr>
            <a:spLocks noChangeShapeType="1"/>
          </p:cNvSpPr>
          <p:nvPr/>
        </p:nvSpPr>
        <p:spPr bwMode="auto">
          <a:xfrm flipV="1">
            <a:off x="6400800" y="2254858"/>
            <a:ext cx="0" cy="228600"/>
          </a:xfrm>
          <a:prstGeom prst="line">
            <a:avLst/>
          </a:prstGeom>
          <a:noFill/>
          <a:ln w="9525">
            <a:solidFill>
              <a:srgbClr val="000000"/>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17" name="Line 18"/>
          <p:cNvSpPr>
            <a:spLocks noChangeShapeType="1"/>
          </p:cNvSpPr>
          <p:nvPr/>
        </p:nvSpPr>
        <p:spPr bwMode="auto">
          <a:xfrm flipV="1">
            <a:off x="8382000" y="2254858"/>
            <a:ext cx="0" cy="228600"/>
          </a:xfrm>
          <a:prstGeom prst="line">
            <a:avLst/>
          </a:prstGeom>
          <a:noFill/>
          <a:ln w="9525">
            <a:solidFill>
              <a:srgbClr val="000000"/>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18" name="Line 19"/>
          <p:cNvSpPr>
            <a:spLocks noChangeShapeType="1"/>
          </p:cNvSpPr>
          <p:nvPr/>
        </p:nvSpPr>
        <p:spPr bwMode="auto">
          <a:xfrm>
            <a:off x="7315200" y="2483458"/>
            <a:ext cx="0" cy="99060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19" name="Line 23"/>
          <p:cNvSpPr>
            <a:spLocks noChangeShapeType="1"/>
          </p:cNvSpPr>
          <p:nvPr/>
        </p:nvSpPr>
        <p:spPr bwMode="auto">
          <a:xfrm flipH="1">
            <a:off x="6096000" y="3016858"/>
            <a:ext cx="0" cy="715962"/>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20" name="Rectangle 42"/>
          <p:cNvSpPr>
            <a:spLocks noChangeArrowheads="1"/>
          </p:cNvSpPr>
          <p:nvPr/>
        </p:nvSpPr>
        <p:spPr bwMode="auto">
          <a:xfrm>
            <a:off x="7391400" y="3626458"/>
            <a:ext cx="381000" cy="381000"/>
          </a:xfrm>
          <a:prstGeom prst="rect">
            <a:avLst/>
          </a:prstGeom>
          <a:solidFill>
            <a:schemeClr val="tx2">
              <a:lumMod val="40000"/>
              <a:lumOff val="60000"/>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21" name="Text Box 43"/>
          <p:cNvSpPr txBox="1">
            <a:spLocks noChangeArrowheads="1"/>
          </p:cNvSpPr>
          <p:nvPr/>
        </p:nvSpPr>
        <p:spPr bwMode="auto">
          <a:xfrm>
            <a:off x="7283116" y="3614426"/>
            <a:ext cx="609600" cy="396875"/>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sz="2000" dirty="0">
                <a:solidFill>
                  <a:prstClr val="black"/>
                </a:solidFill>
                <a:latin typeface="Arial" charset="0"/>
              </a:rPr>
              <a:t>G8</a:t>
            </a:r>
          </a:p>
        </p:txBody>
      </p:sp>
      <p:sp>
        <p:nvSpPr>
          <p:cNvPr id="22" name="Line 53"/>
          <p:cNvSpPr>
            <a:spLocks noChangeShapeType="1"/>
          </p:cNvSpPr>
          <p:nvPr/>
        </p:nvSpPr>
        <p:spPr bwMode="auto">
          <a:xfrm>
            <a:off x="3352800" y="3474058"/>
            <a:ext cx="14478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23" name="Line 54"/>
          <p:cNvSpPr>
            <a:spLocks noChangeShapeType="1"/>
          </p:cNvSpPr>
          <p:nvPr/>
        </p:nvSpPr>
        <p:spPr bwMode="auto">
          <a:xfrm>
            <a:off x="6858000" y="3474058"/>
            <a:ext cx="9144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24" name="Line 56"/>
          <p:cNvSpPr>
            <a:spLocks noChangeShapeType="1"/>
          </p:cNvSpPr>
          <p:nvPr/>
        </p:nvSpPr>
        <p:spPr bwMode="auto">
          <a:xfrm>
            <a:off x="5867400" y="3732820"/>
            <a:ext cx="3810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25" name="Rectangle 42"/>
          <p:cNvSpPr>
            <a:spLocks noChangeArrowheads="1"/>
          </p:cNvSpPr>
          <p:nvPr/>
        </p:nvSpPr>
        <p:spPr bwMode="auto">
          <a:xfrm>
            <a:off x="6813884" y="3638490"/>
            <a:ext cx="381000" cy="381000"/>
          </a:xfrm>
          <a:prstGeom prst="rect">
            <a:avLst/>
          </a:prstGeom>
          <a:solidFill>
            <a:schemeClr val="tx2">
              <a:lumMod val="40000"/>
              <a:lumOff val="60000"/>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26" name="Text Box 43"/>
          <p:cNvSpPr txBox="1">
            <a:spLocks noChangeArrowheads="1"/>
          </p:cNvSpPr>
          <p:nvPr/>
        </p:nvSpPr>
        <p:spPr bwMode="auto">
          <a:xfrm>
            <a:off x="6705600" y="3626458"/>
            <a:ext cx="609600" cy="396875"/>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sz="2000" dirty="0">
                <a:solidFill>
                  <a:prstClr val="black"/>
                </a:solidFill>
                <a:latin typeface="Arial" charset="0"/>
              </a:rPr>
              <a:t>G7</a:t>
            </a:r>
          </a:p>
        </p:txBody>
      </p:sp>
      <p:sp>
        <p:nvSpPr>
          <p:cNvPr id="27" name="Line 10"/>
          <p:cNvSpPr>
            <a:spLocks noChangeShapeType="1"/>
          </p:cNvSpPr>
          <p:nvPr/>
        </p:nvSpPr>
        <p:spPr bwMode="auto">
          <a:xfrm>
            <a:off x="5715000" y="3016858"/>
            <a:ext cx="6858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28" name="Line 11"/>
          <p:cNvSpPr>
            <a:spLocks noChangeShapeType="1"/>
          </p:cNvSpPr>
          <p:nvPr/>
        </p:nvSpPr>
        <p:spPr bwMode="auto">
          <a:xfrm flipV="1">
            <a:off x="5715000" y="2712058"/>
            <a:ext cx="0" cy="304800"/>
          </a:xfrm>
          <a:prstGeom prst="line">
            <a:avLst/>
          </a:prstGeom>
          <a:noFill/>
          <a:ln w="9525">
            <a:solidFill>
              <a:srgbClr val="000000"/>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29" name="Line 11"/>
          <p:cNvSpPr>
            <a:spLocks noChangeShapeType="1"/>
          </p:cNvSpPr>
          <p:nvPr/>
        </p:nvSpPr>
        <p:spPr bwMode="auto">
          <a:xfrm flipV="1">
            <a:off x="6400800" y="2712058"/>
            <a:ext cx="0" cy="304800"/>
          </a:xfrm>
          <a:prstGeom prst="line">
            <a:avLst/>
          </a:prstGeom>
          <a:noFill/>
          <a:ln w="9525">
            <a:solidFill>
              <a:srgbClr val="000000"/>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30" name="Rectangle 42"/>
          <p:cNvSpPr>
            <a:spLocks noChangeArrowheads="1"/>
          </p:cNvSpPr>
          <p:nvPr/>
        </p:nvSpPr>
        <p:spPr bwMode="auto">
          <a:xfrm>
            <a:off x="5899484" y="3897252"/>
            <a:ext cx="381000" cy="381000"/>
          </a:xfrm>
          <a:prstGeom prst="rect">
            <a:avLst/>
          </a:prstGeom>
          <a:solidFill>
            <a:schemeClr val="accent3">
              <a:lumMod val="60000"/>
              <a:lumOff val="40000"/>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31" name="Text Box 43"/>
          <p:cNvSpPr txBox="1">
            <a:spLocks noChangeArrowheads="1"/>
          </p:cNvSpPr>
          <p:nvPr/>
        </p:nvSpPr>
        <p:spPr bwMode="auto">
          <a:xfrm>
            <a:off x="5791200" y="3885220"/>
            <a:ext cx="609600" cy="396875"/>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sz="2000" dirty="0">
                <a:solidFill>
                  <a:prstClr val="black"/>
                </a:solidFill>
                <a:latin typeface="Arial" charset="0"/>
              </a:rPr>
              <a:t>E1</a:t>
            </a:r>
          </a:p>
        </p:txBody>
      </p:sp>
      <p:sp>
        <p:nvSpPr>
          <p:cNvPr id="32" name="Rectangle 42"/>
          <p:cNvSpPr>
            <a:spLocks noChangeArrowheads="1"/>
          </p:cNvSpPr>
          <p:nvPr/>
        </p:nvSpPr>
        <p:spPr bwMode="auto">
          <a:xfrm>
            <a:off x="4451684" y="3638490"/>
            <a:ext cx="381000" cy="381000"/>
          </a:xfrm>
          <a:prstGeom prst="rect">
            <a:avLst/>
          </a:prstGeom>
          <a:solidFill>
            <a:schemeClr val="tx2">
              <a:lumMod val="40000"/>
              <a:lumOff val="60000"/>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33" name="Text Box 43"/>
          <p:cNvSpPr txBox="1">
            <a:spLocks noChangeArrowheads="1"/>
          </p:cNvSpPr>
          <p:nvPr/>
        </p:nvSpPr>
        <p:spPr bwMode="auto">
          <a:xfrm>
            <a:off x="4343400" y="3626458"/>
            <a:ext cx="609600" cy="396875"/>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sz="2000" dirty="0">
                <a:solidFill>
                  <a:prstClr val="black"/>
                </a:solidFill>
                <a:latin typeface="Arial" charset="0"/>
              </a:rPr>
              <a:t>G5</a:t>
            </a:r>
          </a:p>
        </p:txBody>
      </p:sp>
      <p:sp>
        <p:nvSpPr>
          <p:cNvPr id="34" name="Rectangle 42"/>
          <p:cNvSpPr>
            <a:spLocks noChangeArrowheads="1"/>
          </p:cNvSpPr>
          <p:nvPr/>
        </p:nvSpPr>
        <p:spPr bwMode="auto">
          <a:xfrm>
            <a:off x="3874168" y="3650522"/>
            <a:ext cx="381000" cy="381000"/>
          </a:xfrm>
          <a:prstGeom prst="rect">
            <a:avLst/>
          </a:prstGeom>
          <a:solidFill>
            <a:schemeClr val="tx2">
              <a:lumMod val="40000"/>
              <a:lumOff val="60000"/>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35" name="Text Box 43"/>
          <p:cNvSpPr txBox="1">
            <a:spLocks noChangeArrowheads="1"/>
          </p:cNvSpPr>
          <p:nvPr/>
        </p:nvSpPr>
        <p:spPr bwMode="auto">
          <a:xfrm>
            <a:off x="3765884" y="3638490"/>
            <a:ext cx="609600" cy="396875"/>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sz="2000" dirty="0">
                <a:solidFill>
                  <a:prstClr val="black"/>
                </a:solidFill>
                <a:latin typeface="Arial" charset="0"/>
              </a:rPr>
              <a:t>G4</a:t>
            </a:r>
          </a:p>
        </p:txBody>
      </p:sp>
      <p:sp>
        <p:nvSpPr>
          <p:cNvPr id="36" name="Rectangle 42"/>
          <p:cNvSpPr>
            <a:spLocks noChangeArrowheads="1"/>
          </p:cNvSpPr>
          <p:nvPr/>
        </p:nvSpPr>
        <p:spPr bwMode="auto">
          <a:xfrm>
            <a:off x="3308684" y="3638490"/>
            <a:ext cx="381000" cy="381000"/>
          </a:xfrm>
          <a:prstGeom prst="rect">
            <a:avLst/>
          </a:prstGeom>
          <a:solidFill>
            <a:schemeClr val="tx2">
              <a:lumMod val="40000"/>
              <a:lumOff val="60000"/>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37" name="Text Box 43"/>
          <p:cNvSpPr txBox="1">
            <a:spLocks noChangeArrowheads="1"/>
          </p:cNvSpPr>
          <p:nvPr/>
        </p:nvSpPr>
        <p:spPr bwMode="auto">
          <a:xfrm>
            <a:off x="3200400" y="3626458"/>
            <a:ext cx="609600" cy="396875"/>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sz="2000" dirty="0">
                <a:solidFill>
                  <a:prstClr val="black"/>
                </a:solidFill>
                <a:latin typeface="Arial" charset="0"/>
              </a:rPr>
              <a:t>G3</a:t>
            </a:r>
          </a:p>
        </p:txBody>
      </p:sp>
      <p:sp>
        <p:nvSpPr>
          <p:cNvPr id="38" name="Rectangle 42"/>
          <p:cNvSpPr>
            <a:spLocks noChangeArrowheads="1"/>
          </p:cNvSpPr>
          <p:nvPr/>
        </p:nvSpPr>
        <p:spPr bwMode="auto">
          <a:xfrm>
            <a:off x="1556084" y="4019489"/>
            <a:ext cx="381000" cy="377311"/>
          </a:xfrm>
          <a:prstGeom prst="rect">
            <a:avLst/>
          </a:prstGeom>
          <a:solidFill>
            <a:schemeClr val="tx2">
              <a:lumMod val="40000"/>
              <a:lumOff val="60000"/>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39" name="Text Box 43"/>
          <p:cNvSpPr txBox="1">
            <a:spLocks noChangeArrowheads="1"/>
          </p:cNvSpPr>
          <p:nvPr/>
        </p:nvSpPr>
        <p:spPr bwMode="auto">
          <a:xfrm>
            <a:off x="1447800" y="4007458"/>
            <a:ext cx="609600" cy="400110"/>
          </a:xfrm>
          <a:prstGeom prst="rect">
            <a:avLst/>
          </a:prstGeom>
          <a:noFill/>
          <a:ln w="9525">
            <a:noFill/>
            <a:miter lim="800000"/>
            <a:headEnd/>
            <a:tailEnd/>
          </a:ln>
        </p:spPr>
        <p:txBody>
          <a:bodyPr wrap="square">
            <a:spAutoFit/>
          </a:bodyPr>
          <a:lstStyle/>
          <a:p>
            <a:pPr algn="ctr" eaLnBrk="0" fontAlgn="base" hangingPunct="0">
              <a:spcBef>
                <a:spcPct val="50000"/>
              </a:spcBef>
              <a:spcAft>
                <a:spcPct val="0"/>
              </a:spcAft>
            </a:pPr>
            <a:r>
              <a:rPr lang="en-US" sz="2000" dirty="0">
                <a:solidFill>
                  <a:prstClr val="black"/>
                </a:solidFill>
                <a:latin typeface="Arial" charset="0"/>
              </a:rPr>
              <a:t>G2</a:t>
            </a:r>
          </a:p>
        </p:txBody>
      </p:sp>
      <p:sp>
        <p:nvSpPr>
          <p:cNvPr id="40" name="Rectangle 42"/>
          <p:cNvSpPr>
            <a:spLocks noChangeArrowheads="1"/>
          </p:cNvSpPr>
          <p:nvPr/>
        </p:nvSpPr>
        <p:spPr bwMode="auto">
          <a:xfrm>
            <a:off x="978568" y="4031521"/>
            <a:ext cx="381000" cy="377311"/>
          </a:xfrm>
          <a:prstGeom prst="rect">
            <a:avLst/>
          </a:prstGeom>
          <a:solidFill>
            <a:schemeClr val="tx2">
              <a:lumMod val="40000"/>
              <a:lumOff val="60000"/>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41" name="Text Box 43"/>
          <p:cNvSpPr txBox="1">
            <a:spLocks noChangeArrowheads="1"/>
          </p:cNvSpPr>
          <p:nvPr/>
        </p:nvSpPr>
        <p:spPr bwMode="auto">
          <a:xfrm>
            <a:off x="870284" y="4019490"/>
            <a:ext cx="609600" cy="400110"/>
          </a:xfrm>
          <a:prstGeom prst="rect">
            <a:avLst/>
          </a:prstGeom>
          <a:noFill/>
          <a:ln w="9525">
            <a:noFill/>
            <a:miter lim="800000"/>
            <a:headEnd/>
            <a:tailEnd/>
          </a:ln>
        </p:spPr>
        <p:txBody>
          <a:bodyPr wrap="square">
            <a:spAutoFit/>
          </a:bodyPr>
          <a:lstStyle/>
          <a:p>
            <a:pPr algn="ctr" eaLnBrk="0" fontAlgn="base" hangingPunct="0">
              <a:spcBef>
                <a:spcPct val="50000"/>
              </a:spcBef>
              <a:spcAft>
                <a:spcPct val="0"/>
              </a:spcAft>
            </a:pPr>
            <a:r>
              <a:rPr lang="en-US" sz="2000" dirty="0">
                <a:solidFill>
                  <a:prstClr val="black"/>
                </a:solidFill>
                <a:latin typeface="Arial" charset="0"/>
              </a:rPr>
              <a:t>G1</a:t>
            </a:r>
          </a:p>
        </p:txBody>
      </p:sp>
      <p:sp>
        <p:nvSpPr>
          <p:cNvPr id="42" name="Line 19"/>
          <p:cNvSpPr>
            <a:spLocks noChangeShapeType="1"/>
          </p:cNvSpPr>
          <p:nvPr/>
        </p:nvSpPr>
        <p:spPr bwMode="auto">
          <a:xfrm>
            <a:off x="1524000" y="2864458"/>
            <a:ext cx="0" cy="99060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43" name="Line 54"/>
          <p:cNvSpPr>
            <a:spLocks noChangeShapeType="1"/>
          </p:cNvSpPr>
          <p:nvPr/>
        </p:nvSpPr>
        <p:spPr bwMode="auto">
          <a:xfrm>
            <a:off x="1022684" y="3867089"/>
            <a:ext cx="9144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44" name="Line 11"/>
          <p:cNvSpPr>
            <a:spLocks noChangeShapeType="1"/>
          </p:cNvSpPr>
          <p:nvPr/>
        </p:nvSpPr>
        <p:spPr bwMode="auto">
          <a:xfrm flipV="1">
            <a:off x="838200" y="2254858"/>
            <a:ext cx="0" cy="609600"/>
          </a:xfrm>
          <a:prstGeom prst="line">
            <a:avLst/>
          </a:prstGeom>
          <a:noFill/>
          <a:ln w="9525">
            <a:solidFill>
              <a:srgbClr val="000000"/>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45" name="Line 11"/>
          <p:cNvSpPr>
            <a:spLocks noChangeShapeType="1"/>
          </p:cNvSpPr>
          <p:nvPr/>
        </p:nvSpPr>
        <p:spPr bwMode="auto">
          <a:xfrm flipV="1">
            <a:off x="2286000" y="2635858"/>
            <a:ext cx="0" cy="228600"/>
          </a:xfrm>
          <a:prstGeom prst="line">
            <a:avLst/>
          </a:prstGeom>
          <a:noFill/>
          <a:ln w="9525">
            <a:solidFill>
              <a:srgbClr val="000000"/>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46" name="Rectangle 3"/>
          <p:cNvSpPr>
            <a:spLocks noChangeArrowheads="1"/>
          </p:cNvSpPr>
          <p:nvPr/>
        </p:nvSpPr>
        <p:spPr bwMode="auto">
          <a:xfrm>
            <a:off x="846783" y="1645258"/>
            <a:ext cx="7543800" cy="457200"/>
          </a:xfrm>
          <a:prstGeom prst="rect">
            <a:avLst/>
          </a:prstGeom>
          <a:solidFill>
            <a:schemeClr val="tx1">
              <a:lumMod val="50000"/>
              <a:lumOff val="50000"/>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47" name="Text Box 63"/>
          <p:cNvSpPr txBox="1">
            <a:spLocks noChangeArrowheads="1"/>
          </p:cNvSpPr>
          <p:nvPr/>
        </p:nvSpPr>
        <p:spPr bwMode="auto">
          <a:xfrm>
            <a:off x="2580333" y="1689192"/>
            <a:ext cx="4076700"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dirty="0" smtClean="0">
                <a:solidFill>
                  <a:prstClr val="black"/>
                </a:solidFill>
                <a:latin typeface="Arial" charset="0"/>
              </a:rPr>
              <a:t>Subjects with Disease of Interest</a:t>
            </a:r>
            <a:endParaRPr lang="en-US" b="1" dirty="0">
              <a:solidFill>
                <a:prstClr val="black"/>
              </a:solidFill>
              <a:latin typeface="Arial" charset="0"/>
            </a:endParaRPr>
          </a:p>
        </p:txBody>
      </p:sp>
      <p:pic>
        <p:nvPicPr>
          <p:cNvPr id="49" name="Picture 3"/>
          <p:cNvPicPr>
            <a:picLocks noChangeAspect="1" noChangeArrowheads="1"/>
          </p:cNvPicPr>
          <p:nvPr/>
        </p:nvPicPr>
        <p:blipFill>
          <a:blip r:embed="rId2" cstate="print"/>
          <a:srcRect/>
          <a:stretch>
            <a:fillRect/>
          </a:stretch>
        </p:blipFill>
        <p:spPr bwMode="auto">
          <a:xfrm>
            <a:off x="1447799" y="4995310"/>
            <a:ext cx="2301795" cy="1720592"/>
          </a:xfrm>
          <a:prstGeom prst="rect">
            <a:avLst/>
          </a:prstGeom>
          <a:noFill/>
          <a:ln w="9525">
            <a:noFill/>
            <a:miter lim="800000"/>
            <a:headEnd/>
            <a:tailEnd/>
          </a:ln>
        </p:spPr>
      </p:pic>
      <p:pic>
        <p:nvPicPr>
          <p:cNvPr id="50" name="Picture 8" descr="File:Fundus of patient with retinitis pigmentosa, mid sta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90" r="11352"/>
          <a:stretch/>
        </p:blipFill>
        <p:spPr bwMode="auto">
          <a:xfrm>
            <a:off x="5663911" y="5107445"/>
            <a:ext cx="1848263" cy="1608457"/>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5457974" y="4775537"/>
            <a:ext cx="2333936" cy="369332"/>
          </a:xfrm>
          <a:prstGeom prst="rect">
            <a:avLst/>
          </a:prstGeom>
        </p:spPr>
        <p:txBody>
          <a:bodyPr wrap="square">
            <a:spAutoFit/>
          </a:bodyPr>
          <a:lstStyle/>
          <a:p>
            <a:r>
              <a:rPr lang="en-US" dirty="0" smtClean="0"/>
              <a:t>Retinitis </a:t>
            </a:r>
            <a:r>
              <a:rPr lang="en-US" dirty="0" err="1" smtClean="0"/>
              <a:t>Pigmentosa</a:t>
            </a:r>
            <a:endParaRPr lang="en-US" dirty="0"/>
          </a:p>
        </p:txBody>
      </p:sp>
      <p:sp>
        <p:nvSpPr>
          <p:cNvPr id="52" name="Rectangle 51"/>
          <p:cNvSpPr/>
          <p:nvPr/>
        </p:nvSpPr>
        <p:spPr>
          <a:xfrm>
            <a:off x="1752600" y="4658244"/>
            <a:ext cx="1915973" cy="369332"/>
          </a:xfrm>
          <a:prstGeom prst="rect">
            <a:avLst/>
          </a:prstGeom>
        </p:spPr>
        <p:txBody>
          <a:bodyPr wrap="square">
            <a:spAutoFit/>
          </a:bodyPr>
          <a:lstStyle/>
          <a:p>
            <a:r>
              <a:rPr lang="en-US" dirty="0" smtClean="0"/>
              <a:t>Cystic Fibrosis</a:t>
            </a:r>
            <a:endParaRPr lang="en-US" dirty="0"/>
          </a:p>
        </p:txBody>
      </p:sp>
      <p:sp>
        <p:nvSpPr>
          <p:cNvPr id="3" name="Date Placeholder 2"/>
          <p:cNvSpPr>
            <a:spLocks noGrp="1"/>
          </p:cNvSpPr>
          <p:nvPr>
            <p:ph type="dt" sz="half" idx="10"/>
          </p:nvPr>
        </p:nvSpPr>
        <p:spPr/>
        <p:txBody>
          <a:bodyPr/>
          <a:lstStyle/>
          <a:p>
            <a:r>
              <a:rPr lang="en-US" smtClean="0"/>
              <a:t>10/16/18</a:t>
            </a:r>
            <a:endParaRPr lang="en-US"/>
          </a:p>
        </p:txBody>
      </p:sp>
      <p:sp>
        <p:nvSpPr>
          <p:cNvPr id="48" name="Footer Placeholder 4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04930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500"/>
                                        <p:tgtEl>
                                          <p:spTgt spid="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fade">
                                      <p:cBhvr>
                                        <p:cTn id="111" dur="500"/>
                                        <p:tgtEl>
                                          <p:spTgt spid="2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500"/>
                                        <p:tgtEl>
                                          <p:spTgt spid="2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9"/>
                                        </p:tgtEl>
                                        <p:attrNameLst>
                                          <p:attrName>style.visibility</p:attrName>
                                        </p:attrNameLst>
                                      </p:cBhvr>
                                      <p:to>
                                        <p:strVal val="visible"/>
                                      </p:to>
                                    </p:set>
                                    <p:animEffect transition="in" filter="fade">
                                      <p:cBhvr>
                                        <p:cTn id="117" dur="500"/>
                                        <p:tgtEl>
                                          <p:spTgt spid="2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500"/>
                                        <p:tgtEl>
                                          <p:spTgt spid="3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fade">
                                      <p:cBhvr>
                                        <p:cTn id="123" dur="500"/>
                                        <p:tgtEl>
                                          <p:spTgt spid="31"/>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49"/>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50"/>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animBg="1"/>
      <p:bldP spid="23" grpId="0" animBg="1"/>
      <p:bldP spid="24" grpId="0" animBg="1"/>
      <p:bldP spid="25" grpId="0" animBg="1"/>
      <p:bldP spid="26" grpId="0"/>
      <p:bldP spid="27" grpId="0" animBg="1"/>
      <p:bldP spid="28" grpId="0" animBg="1"/>
      <p:bldP spid="29" grpId="0" animBg="1"/>
      <p:bldP spid="30" grpId="0" animBg="1"/>
      <p:bldP spid="31" grpId="0"/>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animBg="1"/>
      <p:bldP spid="44" grpId="0" animBg="1"/>
      <p:bldP spid="45" grpId="0" animBg="1"/>
      <p:bldP spid="46" grpId="0" animBg="1"/>
      <p:bldP spid="51" grpId="0"/>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0238"/>
            <a:ext cx="8229600" cy="990600"/>
          </a:xfrm>
        </p:spPr>
        <p:txBody>
          <a:bodyPr/>
          <a:lstStyle/>
          <a:p>
            <a:r>
              <a:rPr lang="en-US" dirty="0" smtClean="0"/>
              <a:t>Handling Heterogeneity?</a:t>
            </a:r>
            <a:endParaRPr lang="en-US" dirty="0"/>
          </a:p>
        </p:txBody>
      </p:sp>
      <p:sp>
        <p:nvSpPr>
          <p:cNvPr id="6" name="Rectangle 19"/>
          <p:cNvSpPr>
            <a:spLocks noChangeArrowheads="1"/>
          </p:cNvSpPr>
          <p:nvPr/>
        </p:nvSpPr>
        <p:spPr bwMode="auto">
          <a:xfrm>
            <a:off x="1447800" y="3297238"/>
            <a:ext cx="1600200" cy="1066800"/>
          </a:xfrm>
          <a:prstGeom prst="rect">
            <a:avLst/>
          </a:prstGeom>
          <a:solidFill>
            <a:srgbClr val="FFCC99"/>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7" name="Text Box 20"/>
          <p:cNvSpPr txBox="1">
            <a:spLocks noChangeArrowheads="1"/>
          </p:cNvSpPr>
          <p:nvPr/>
        </p:nvSpPr>
        <p:spPr bwMode="auto">
          <a:xfrm rot="16200000">
            <a:off x="602458" y="3609182"/>
            <a:ext cx="1143000" cy="366713"/>
          </a:xfrm>
          <a:prstGeom prst="rect">
            <a:avLst/>
          </a:prstGeom>
          <a:noFill/>
          <a:ln w="9525">
            <a:noFill/>
            <a:miter lim="800000"/>
            <a:headEnd/>
            <a:tailEnd/>
          </a:ln>
        </p:spPr>
        <p:txBody>
          <a:bodyPr wrap="square">
            <a:spAutoFit/>
          </a:bodyPr>
          <a:lstStyle/>
          <a:p>
            <a:pPr fontAlgn="base">
              <a:spcBef>
                <a:spcPct val="50000"/>
              </a:spcBef>
              <a:spcAft>
                <a:spcPct val="0"/>
              </a:spcAft>
            </a:pPr>
            <a:r>
              <a:rPr lang="en-US" dirty="0">
                <a:solidFill>
                  <a:prstClr val="black"/>
                </a:solidFill>
                <a:latin typeface="Arial" charset="0"/>
              </a:rPr>
              <a:t>Dataset</a:t>
            </a:r>
          </a:p>
        </p:txBody>
      </p:sp>
      <p:sp>
        <p:nvSpPr>
          <p:cNvPr id="8" name="Text Box 21"/>
          <p:cNvSpPr txBox="1">
            <a:spLocks noChangeArrowheads="1"/>
          </p:cNvSpPr>
          <p:nvPr/>
        </p:nvSpPr>
        <p:spPr bwMode="auto">
          <a:xfrm>
            <a:off x="3048000" y="3387725"/>
            <a:ext cx="1219200"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dirty="0">
                <a:solidFill>
                  <a:prstClr val="black"/>
                </a:solidFill>
                <a:latin typeface="Arial" charset="0"/>
              </a:rPr>
              <a:t>Cases</a:t>
            </a:r>
          </a:p>
        </p:txBody>
      </p:sp>
      <p:sp>
        <p:nvSpPr>
          <p:cNvPr id="9" name="Text Box 22"/>
          <p:cNvSpPr txBox="1">
            <a:spLocks noChangeArrowheads="1"/>
          </p:cNvSpPr>
          <p:nvPr/>
        </p:nvSpPr>
        <p:spPr bwMode="auto">
          <a:xfrm>
            <a:off x="3048000" y="3830638"/>
            <a:ext cx="1066800" cy="381000"/>
          </a:xfrm>
          <a:prstGeom prst="rect">
            <a:avLst/>
          </a:prstGeom>
          <a:noFill/>
          <a:ln w="9525">
            <a:noFill/>
            <a:miter lim="800000"/>
            <a:headEnd/>
            <a:tailEnd/>
          </a:ln>
        </p:spPr>
        <p:txBody>
          <a:bodyPr wrap="square">
            <a:spAutoFit/>
          </a:bodyPr>
          <a:lstStyle/>
          <a:p>
            <a:pPr fontAlgn="base">
              <a:spcBef>
                <a:spcPct val="50000"/>
              </a:spcBef>
              <a:spcAft>
                <a:spcPct val="0"/>
              </a:spcAft>
            </a:pPr>
            <a:r>
              <a:rPr lang="en-US" dirty="0">
                <a:solidFill>
                  <a:prstClr val="black"/>
                </a:solidFill>
                <a:latin typeface="Arial" charset="0"/>
              </a:rPr>
              <a:t>Controls</a:t>
            </a:r>
          </a:p>
        </p:txBody>
      </p:sp>
      <p:sp>
        <p:nvSpPr>
          <p:cNvPr id="10" name="Rectangle 23"/>
          <p:cNvSpPr>
            <a:spLocks noChangeArrowheads="1"/>
          </p:cNvSpPr>
          <p:nvPr/>
        </p:nvSpPr>
        <p:spPr bwMode="auto">
          <a:xfrm>
            <a:off x="1447800" y="3297238"/>
            <a:ext cx="609600" cy="1066800"/>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11" name="Rectangle 25"/>
          <p:cNvSpPr>
            <a:spLocks noChangeArrowheads="1"/>
          </p:cNvSpPr>
          <p:nvPr/>
        </p:nvSpPr>
        <p:spPr bwMode="auto">
          <a:xfrm>
            <a:off x="2057400" y="3297238"/>
            <a:ext cx="609600" cy="1066800"/>
          </a:xfrm>
          <a:prstGeom prst="rect">
            <a:avLst/>
          </a:prstGeom>
          <a:solidFill>
            <a:srgbClr val="FFFF0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12" name="Line 24"/>
          <p:cNvSpPr>
            <a:spLocks noChangeShapeType="1"/>
          </p:cNvSpPr>
          <p:nvPr/>
        </p:nvSpPr>
        <p:spPr bwMode="auto">
          <a:xfrm>
            <a:off x="1447800" y="3830638"/>
            <a:ext cx="1600200" cy="1588"/>
          </a:xfrm>
          <a:prstGeom prst="line">
            <a:avLst/>
          </a:prstGeom>
          <a:noFill/>
          <a:ln w="28575">
            <a:solidFill>
              <a:schemeClr val="tx1"/>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13" name="Line 26"/>
          <p:cNvSpPr>
            <a:spLocks noChangeShapeType="1"/>
          </p:cNvSpPr>
          <p:nvPr/>
        </p:nvSpPr>
        <p:spPr bwMode="auto">
          <a:xfrm>
            <a:off x="2362200" y="4516438"/>
            <a:ext cx="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14" name="Line 27"/>
          <p:cNvSpPr>
            <a:spLocks noChangeShapeType="1"/>
          </p:cNvSpPr>
          <p:nvPr/>
        </p:nvSpPr>
        <p:spPr bwMode="auto">
          <a:xfrm flipH="1">
            <a:off x="990600" y="4516438"/>
            <a:ext cx="6858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15" name="Line 28"/>
          <p:cNvSpPr>
            <a:spLocks noChangeShapeType="1"/>
          </p:cNvSpPr>
          <p:nvPr/>
        </p:nvSpPr>
        <p:spPr bwMode="auto">
          <a:xfrm>
            <a:off x="2895600" y="4516438"/>
            <a:ext cx="8382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16" name="Text Box 29"/>
          <p:cNvSpPr txBox="1">
            <a:spLocks noChangeArrowheads="1"/>
          </p:cNvSpPr>
          <p:nvPr/>
        </p:nvSpPr>
        <p:spPr bwMode="auto">
          <a:xfrm>
            <a:off x="304800" y="5049838"/>
            <a:ext cx="1219200" cy="346075"/>
          </a:xfrm>
          <a:prstGeom prst="rect">
            <a:avLst/>
          </a:prstGeom>
          <a:noFill/>
          <a:ln w="9525">
            <a:solidFill>
              <a:schemeClr val="tx1"/>
            </a:solidFill>
            <a:miter lim="800000"/>
            <a:headEnd/>
            <a:tailEnd/>
          </a:ln>
        </p:spPr>
        <p:txBody>
          <a:bodyPr>
            <a:spAutoFit/>
          </a:bodyPr>
          <a:lstStyle/>
          <a:p>
            <a:pPr fontAlgn="base">
              <a:spcBef>
                <a:spcPct val="50000"/>
              </a:spcBef>
              <a:spcAft>
                <a:spcPct val="0"/>
              </a:spcAft>
            </a:pPr>
            <a:r>
              <a:rPr lang="en-US" sz="1600" dirty="0">
                <a:solidFill>
                  <a:prstClr val="black"/>
                </a:solidFill>
                <a:latin typeface="Arial" charset="0"/>
              </a:rPr>
              <a:t>Best Model</a:t>
            </a:r>
          </a:p>
        </p:txBody>
      </p:sp>
      <p:sp>
        <p:nvSpPr>
          <p:cNvPr id="17" name="Text Box 30"/>
          <p:cNvSpPr txBox="1">
            <a:spLocks noChangeArrowheads="1"/>
          </p:cNvSpPr>
          <p:nvPr/>
        </p:nvSpPr>
        <p:spPr bwMode="auto">
          <a:xfrm>
            <a:off x="1752600" y="5049838"/>
            <a:ext cx="1219200" cy="346075"/>
          </a:xfrm>
          <a:prstGeom prst="rect">
            <a:avLst/>
          </a:prstGeom>
          <a:noFill/>
          <a:ln w="9525">
            <a:solidFill>
              <a:schemeClr val="tx1"/>
            </a:solidFill>
            <a:miter lim="800000"/>
            <a:headEnd/>
            <a:tailEnd/>
          </a:ln>
        </p:spPr>
        <p:txBody>
          <a:bodyPr>
            <a:spAutoFit/>
          </a:bodyPr>
          <a:lstStyle/>
          <a:p>
            <a:pPr fontAlgn="base">
              <a:spcBef>
                <a:spcPct val="50000"/>
              </a:spcBef>
              <a:spcAft>
                <a:spcPct val="0"/>
              </a:spcAft>
            </a:pPr>
            <a:r>
              <a:rPr lang="en-US" sz="1600">
                <a:solidFill>
                  <a:prstClr val="black"/>
                </a:solidFill>
                <a:latin typeface="Arial" charset="0"/>
              </a:rPr>
              <a:t>Best Model</a:t>
            </a:r>
          </a:p>
        </p:txBody>
      </p:sp>
      <p:sp>
        <p:nvSpPr>
          <p:cNvPr id="18" name="Text Box 31"/>
          <p:cNvSpPr txBox="1">
            <a:spLocks noChangeArrowheads="1"/>
          </p:cNvSpPr>
          <p:nvPr/>
        </p:nvSpPr>
        <p:spPr bwMode="auto">
          <a:xfrm>
            <a:off x="3276600" y="5049838"/>
            <a:ext cx="1219200" cy="346075"/>
          </a:xfrm>
          <a:prstGeom prst="rect">
            <a:avLst/>
          </a:prstGeom>
          <a:noFill/>
          <a:ln w="9525">
            <a:solidFill>
              <a:schemeClr val="tx1"/>
            </a:solidFill>
            <a:miter lim="800000"/>
            <a:headEnd/>
            <a:tailEnd/>
          </a:ln>
        </p:spPr>
        <p:txBody>
          <a:bodyPr>
            <a:spAutoFit/>
          </a:bodyPr>
          <a:lstStyle/>
          <a:p>
            <a:pPr fontAlgn="base">
              <a:spcBef>
                <a:spcPct val="50000"/>
              </a:spcBef>
              <a:spcAft>
                <a:spcPct val="0"/>
              </a:spcAft>
            </a:pPr>
            <a:r>
              <a:rPr lang="en-US" sz="1600">
                <a:solidFill>
                  <a:prstClr val="black"/>
                </a:solidFill>
                <a:latin typeface="Arial" charset="0"/>
              </a:rPr>
              <a:t>Best Model</a:t>
            </a:r>
          </a:p>
        </p:txBody>
      </p:sp>
      <p:pic>
        <p:nvPicPr>
          <p:cNvPr id="19" name="Picture 32" descr="figure1401"/>
          <p:cNvPicPr>
            <a:picLocks noChangeAspect="1" noChangeArrowheads="1"/>
          </p:cNvPicPr>
          <p:nvPr/>
        </p:nvPicPr>
        <p:blipFill>
          <a:blip r:embed="rId3" cstate="print"/>
          <a:srcRect l="5252" r="7220"/>
          <a:stretch>
            <a:fillRect/>
          </a:stretch>
        </p:blipFill>
        <p:spPr bwMode="auto">
          <a:xfrm>
            <a:off x="4924574" y="3048000"/>
            <a:ext cx="3810000" cy="2259013"/>
          </a:xfrm>
          <a:prstGeom prst="rect">
            <a:avLst/>
          </a:prstGeom>
          <a:noFill/>
        </p:spPr>
      </p:pic>
      <p:sp>
        <p:nvSpPr>
          <p:cNvPr id="20" name="Rectangle 33"/>
          <p:cNvSpPr>
            <a:spLocks noChangeArrowheads="1"/>
          </p:cNvSpPr>
          <p:nvPr/>
        </p:nvSpPr>
        <p:spPr bwMode="auto">
          <a:xfrm>
            <a:off x="4783463" y="2819400"/>
            <a:ext cx="243114" cy="1905000"/>
          </a:xfrm>
          <a:prstGeom prst="rect">
            <a:avLst/>
          </a:prstGeom>
          <a:solidFill>
            <a:schemeClr val="bg1"/>
          </a:solidFill>
          <a:ln w="9525">
            <a:noFill/>
            <a:miter lim="800000"/>
            <a:headEnd/>
            <a:tailEnd/>
          </a:ln>
          <a:effectLst/>
        </p:spPr>
        <p:txBody>
          <a:bodyPr wrap="none" anchor="ctr"/>
          <a:lstStyle/>
          <a:p>
            <a:pPr fontAlgn="base">
              <a:spcBef>
                <a:spcPct val="0"/>
              </a:spcBef>
              <a:spcAft>
                <a:spcPct val="0"/>
              </a:spcAft>
            </a:pPr>
            <a:endParaRPr lang="en-US">
              <a:solidFill>
                <a:prstClr val="black"/>
              </a:solidFill>
              <a:latin typeface="Arial" charset="0"/>
            </a:endParaRPr>
          </a:p>
        </p:txBody>
      </p:sp>
      <p:sp>
        <p:nvSpPr>
          <p:cNvPr id="21" name="Rectangle 34"/>
          <p:cNvSpPr>
            <a:spLocks noChangeArrowheads="1"/>
          </p:cNvSpPr>
          <p:nvPr/>
        </p:nvSpPr>
        <p:spPr bwMode="auto">
          <a:xfrm>
            <a:off x="8658374" y="4495800"/>
            <a:ext cx="228600" cy="304800"/>
          </a:xfrm>
          <a:prstGeom prst="rect">
            <a:avLst/>
          </a:prstGeom>
          <a:solidFill>
            <a:schemeClr val="bg1"/>
          </a:solidFill>
          <a:ln w="9525">
            <a:noFill/>
            <a:miter lim="800000"/>
            <a:headEnd/>
            <a:tailEnd/>
          </a:ln>
          <a:effectLst/>
        </p:spPr>
        <p:txBody>
          <a:bodyPr wrap="none" anchor="ctr"/>
          <a:lstStyle/>
          <a:p>
            <a:pPr fontAlgn="base">
              <a:spcBef>
                <a:spcPct val="0"/>
              </a:spcBef>
              <a:spcAft>
                <a:spcPct val="0"/>
              </a:spcAft>
            </a:pPr>
            <a:endParaRPr lang="en-US">
              <a:solidFill>
                <a:prstClr val="black"/>
              </a:solidFill>
              <a:latin typeface="Arial" charset="0"/>
            </a:endParaRPr>
          </a:p>
        </p:txBody>
      </p:sp>
      <p:sp>
        <p:nvSpPr>
          <p:cNvPr id="22" name="Rectangle 35"/>
          <p:cNvSpPr>
            <a:spLocks noChangeArrowheads="1"/>
          </p:cNvSpPr>
          <p:nvPr/>
        </p:nvSpPr>
        <p:spPr bwMode="auto">
          <a:xfrm>
            <a:off x="6677174" y="5181600"/>
            <a:ext cx="685800" cy="304800"/>
          </a:xfrm>
          <a:prstGeom prst="rect">
            <a:avLst/>
          </a:prstGeom>
          <a:solidFill>
            <a:schemeClr val="bg1"/>
          </a:solidFill>
          <a:ln w="9525">
            <a:noFill/>
            <a:miter lim="800000"/>
            <a:headEnd/>
            <a:tailEnd/>
          </a:ln>
          <a:effectLst/>
        </p:spPr>
        <p:txBody>
          <a:bodyPr wrap="none" anchor="ctr"/>
          <a:lstStyle/>
          <a:p>
            <a:pPr fontAlgn="base">
              <a:spcBef>
                <a:spcPct val="0"/>
              </a:spcBef>
              <a:spcAft>
                <a:spcPct val="0"/>
              </a:spcAft>
            </a:pPr>
            <a:endParaRPr lang="en-US">
              <a:solidFill>
                <a:prstClr val="black"/>
              </a:solidFill>
              <a:latin typeface="Arial" charset="0"/>
            </a:endParaRPr>
          </a:p>
        </p:txBody>
      </p:sp>
      <p:sp>
        <p:nvSpPr>
          <p:cNvPr id="23" name="Text Box 20"/>
          <p:cNvSpPr txBox="1">
            <a:spLocks noChangeArrowheads="1"/>
          </p:cNvSpPr>
          <p:nvPr/>
        </p:nvSpPr>
        <p:spPr bwMode="auto">
          <a:xfrm>
            <a:off x="6296174" y="5105400"/>
            <a:ext cx="1752600" cy="366713"/>
          </a:xfrm>
          <a:prstGeom prst="rect">
            <a:avLst/>
          </a:prstGeom>
          <a:noFill/>
          <a:ln w="9525">
            <a:noFill/>
            <a:miter lim="800000"/>
            <a:headEnd/>
            <a:tailEnd/>
          </a:ln>
        </p:spPr>
        <p:txBody>
          <a:bodyPr>
            <a:spAutoFit/>
          </a:bodyPr>
          <a:lstStyle/>
          <a:p>
            <a:pPr fontAlgn="base">
              <a:spcBef>
                <a:spcPct val="50000"/>
              </a:spcBef>
              <a:spcAft>
                <a:spcPct val="0"/>
              </a:spcAft>
            </a:pPr>
            <a:r>
              <a:rPr lang="en-US" dirty="0">
                <a:solidFill>
                  <a:prstClr val="black"/>
                </a:solidFill>
                <a:latin typeface="Arial" charset="0"/>
              </a:rPr>
              <a:t>dataset</a:t>
            </a:r>
          </a:p>
        </p:txBody>
      </p:sp>
      <p:sp>
        <p:nvSpPr>
          <p:cNvPr id="24" name="Line 38"/>
          <p:cNvSpPr>
            <a:spLocks noChangeShapeType="1"/>
          </p:cNvSpPr>
          <p:nvPr/>
        </p:nvSpPr>
        <p:spPr bwMode="auto">
          <a:xfrm>
            <a:off x="7210574" y="5257800"/>
            <a:ext cx="1447800" cy="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en-US">
              <a:solidFill>
                <a:prstClr val="black"/>
              </a:solidFill>
              <a:latin typeface="Arial" charset="0"/>
            </a:endParaRPr>
          </a:p>
        </p:txBody>
      </p:sp>
      <p:sp>
        <p:nvSpPr>
          <p:cNvPr id="25" name="Line 39"/>
          <p:cNvSpPr>
            <a:spLocks noChangeShapeType="1"/>
          </p:cNvSpPr>
          <p:nvPr/>
        </p:nvSpPr>
        <p:spPr bwMode="auto">
          <a:xfrm flipH="1">
            <a:off x="5000774" y="5257800"/>
            <a:ext cx="1295400" cy="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en-US">
              <a:solidFill>
                <a:prstClr val="black"/>
              </a:solidFill>
              <a:latin typeface="Arial" charset="0"/>
            </a:endParaRPr>
          </a:p>
        </p:txBody>
      </p:sp>
      <p:sp>
        <p:nvSpPr>
          <p:cNvPr id="26" name="Line 50"/>
          <p:cNvSpPr>
            <a:spLocks noChangeShapeType="1"/>
          </p:cNvSpPr>
          <p:nvPr/>
        </p:nvSpPr>
        <p:spPr bwMode="auto">
          <a:xfrm>
            <a:off x="5991374" y="2971800"/>
            <a:ext cx="0" cy="2438400"/>
          </a:xfrm>
          <a:prstGeom prst="line">
            <a:avLst/>
          </a:prstGeom>
          <a:noFill/>
          <a:ln w="25400">
            <a:solidFill>
              <a:srgbClr val="FF0000"/>
            </a:solidFill>
            <a:round/>
            <a:headEnd/>
            <a:tailEnd/>
          </a:ln>
          <a:effectLst/>
        </p:spPr>
        <p:txBody>
          <a:bodyPr/>
          <a:lstStyle/>
          <a:p>
            <a:pPr fontAlgn="base">
              <a:spcBef>
                <a:spcPct val="0"/>
              </a:spcBef>
              <a:spcAft>
                <a:spcPct val="0"/>
              </a:spcAft>
            </a:pPr>
            <a:endParaRPr lang="en-US">
              <a:solidFill>
                <a:prstClr val="black"/>
              </a:solidFill>
              <a:latin typeface="Arial" charset="0"/>
            </a:endParaRPr>
          </a:p>
        </p:txBody>
      </p:sp>
      <p:sp>
        <p:nvSpPr>
          <p:cNvPr id="27" name="Line 26"/>
          <p:cNvSpPr>
            <a:spLocks noChangeShapeType="1"/>
          </p:cNvSpPr>
          <p:nvPr/>
        </p:nvSpPr>
        <p:spPr bwMode="auto">
          <a:xfrm>
            <a:off x="6905774" y="5486400"/>
            <a:ext cx="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28" name="Line 27"/>
          <p:cNvSpPr>
            <a:spLocks noChangeShapeType="1"/>
          </p:cNvSpPr>
          <p:nvPr/>
        </p:nvSpPr>
        <p:spPr bwMode="auto">
          <a:xfrm flipH="1">
            <a:off x="5381774" y="5410200"/>
            <a:ext cx="762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29" name="Line 28"/>
          <p:cNvSpPr>
            <a:spLocks noChangeShapeType="1"/>
          </p:cNvSpPr>
          <p:nvPr/>
        </p:nvSpPr>
        <p:spPr bwMode="auto">
          <a:xfrm>
            <a:off x="8277374" y="5410200"/>
            <a:ext cx="762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prstClr val="black"/>
              </a:solidFill>
              <a:latin typeface="Arial" charset="0"/>
            </a:endParaRPr>
          </a:p>
        </p:txBody>
      </p:sp>
      <p:sp>
        <p:nvSpPr>
          <p:cNvPr id="30" name="Text Box 29"/>
          <p:cNvSpPr txBox="1">
            <a:spLocks noChangeArrowheads="1"/>
          </p:cNvSpPr>
          <p:nvPr/>
        </p:nvSpPr>
        <p:spPr bwMode="auto">
          <a:xfrm>
            <a:off x="4695974" y="5791200"/>
            <a:ext cx="1219200" cy="346075"/>
          </a:xfrm>
          <a:prstGeom prst="rect">
            <a:avLst/>
          </a:prstGeom>
          <a:noFill/>
          <a:ln w="9525">
            <a:solidFill>
              <a:schemeClr val="tx1"/>
            </a:solidFill>
            <a:miter lim="800000"/>
            <a:headEnd/>
            <a:tailEnd/>
          </a:ln>
        </p:spPr>
        <p:txBody>
          <a:bodyPr>
            <a:spAutoFit/>
          </a:bodyPr>
          <a:lstStyle/>
          <a:p>
            <a:pPr fontAlgn="base">
              <a:spcBef>
                <a:spcPct val="50000"/>
              </a:spcBef>
              <a:spcAft>
                <a:spcPct val="0"/>
              </a:spcAft>
            </a:pPr>
            <a:r>
              <a:rPr lang="en-US" sz="1600">
                <a:solidFill>
                  <a:prstClr val="black"/>
                </a:solidFill>
                <a:latin typeface="Arial" charset="0"/>
              </a:rPr>
              <a:t>Best Model</a:t>
            </a:r>
          </a:p>
        </p:txBody>
      </p:sp>
      <p:sp>
        <p:nvSpPr>
          <p:cNvPr id="31" name="Text Box 30"/>
          <p:cNvSpPr txBox="1">
            <a:spLocks noChangeArrowheads="1"/>
          </p:cNvSpPr>
          <p:nvPr/>
        </p:nvSpPr>
        <p:spPr bwMode="auto">
          <a:xfrm>
            <a:off x="6219974" y="5791200"/>
            <a:ext cx="1219200" cy="346075"/>
          </a:xfrm>
          <a:prstGeom prst="rect">
            <a:avLst/>
          </a:prstGeom>
          <a:noFill/>
          <a:ln w="9525">
            <a:solidFill>
              <a:schemeClr val="tx1"/>
            </a:solidFill>
            <a:miter lim="800000"/>
            <a:headEnd/>
            <a:tailEnd/>
          </a:ln>
        </p:spPr>
        <p:txBody>
          <a:bodyPr>
            <a:spAutoFit/>
          </a:bodyPr>
          <a:lstStyle/>
          <a:p>
            <a:pPr fontAlgn="base">
              <a:spcBef>
                <a:spcPct val="50000"/>
              </a:spcBef>
              <a:spcAft>
                <a:spcPct val="0"/>
              </a:spcAft>
            </a:pPr>
            <a:r>
              <a:rPr lang="en-US" sz="1600">
                <a:solidFill>
                  <a:prstClr val="black"/>
                </a:solidFill>
                <a:latin typeface="Arial" charset="0"/>
              </a:rPr>
              <a:t>Best Model</a:t>
            </a:r>
          </a:p>
        </p:txBody>
      </p:sp>
      <p:sp>
        <p:nvSpPr>
          <p:cNvPr id="32" name="Text Box 31"/>
          <p:cNvSpPr txBox="1">
            <a:spLocks noChangeArrowheads="1"/>
          </p:cNvSpPr>
          <p:nvPr/>
        </p:nvSpPr>
        <p:spPr bwMode="auto">
          <a:xfrm>
            <a:off x="7743974" y="5791200"/>
            <a:ext cx="1219200" cy="346075"/>
          </a:xfrm>
          <a:prstGeom prst="rect">
            <a:avLst/>
          </a:prstGeom>
          <a:noFill/>
          <a:ln w="9525">
            <a:solidFill>
              <a:schemeClr val="tx1"/>
            </a:solidFill>
            <a:miter lim="800000"/>
            <a:headEnd/>
            <a:tailEnd/>
          </a:ln>
        </p:spPr>
        <p:txBody>
          <a:bodyPr>
            <a:spAutoFit/>
          </a:bodyPr>
          <a:lstStyle/>
          <a:p>
            <a:pPr fontAlgn="base">
              <a:spcBef>
                <a:spcPct val="50000"/>
              </a:spcBef>
              <a:spcAft>
                <a:spcPct val="0"/>
              </a:spcAft>
            </a:pPr>
            <a:r>
              <a:rPr lang="en-US" sz="1600">
                <a:solidFill>
                  <a:prstClr val="black"/>
                </a:solidFill>
                <a:latin typeface="Arial" charset="0"/>
              </a:rPr>
              <a:t>Best Model</a:t>
            </a:r>
          </a:p>
        </p:txBody>
      </p:sp>
      <p:sp>
        <p:nvSpPr>
          <p:cNvPr id="33" name="Line 50"/>
          <p:cNvSpPr>
            <a:spLocks noChangeShapeType="1"/>
          </p:cNvSpPr>
          <p:nvPr/>
        </p:nvSpPr>
        <p:spPr bwMode="auto">
          <a:xfrm>
            <a:off x="7700663" y="2971800"/>
            <a:ext cx="0" cy="2438400"/>
          </a:xfrm>
          <a:prstGeom prst="line">
            <a:avLst/>
          </a:prstGeom>
          <a:noFill/>
          <a:ln w="25400">
            <a:solidFill>
              <a:srgbClr val="FF0000"/>
            </a:solidFill>
            <a:round/>
            <a:headEnd/>
            <a:tailEnd/>
          </a:ln>
          <a:effectLst/>
        </p:spPr>
        <p:txBody>
          <a:bodyPr/>
          <a:lstStyle/>
          <a:p>
            <a:pPr fontAlgn="base">
              <a:spcBef>
                <a:spcPct val="0"/>
              </a:spcBef>
              <a:spcAft>
                <a:spcPct val="0"/>
              </a:spcAft>
            </a:pPr>
            <a:endParaRPr lang="en-US">
              <a:solidFill>
                <a:prstClr val="black"/>
              </a:solidFill>
              <a:latin typeface="Arial" charset="0"/>
            </a:endParaRPr>
          </a:p>
        </p:txBody>
      </p:sp>
      <p:sp>
        <p:nvSpPr>
          <p:cNvPr id="34" name="Rectangle 2"/>
          <p:cNvSpPr txBox="1">
            <a:spLocks noChangeArrowheads="1"/>
          </p:cNvSpPr>
          <p:nvPr/>
        </p:nvSpPr>
        <p:spPr>
          <a:xfrm>
            <a:off x="914400" y="2078038"/>
            <a:ext cx="2667000" cy="838200"/>
          </a:xfrm>
          <a:prstGeom prst="rect">
            <a:avLst/>
          </a:prstGeom>
        </p:spPr>
        <p:txBody>
          <a:bodyPr/>
          <a:lstStyle/>
          <a:p>
            <a:pPr algn="ctr">
              <a:spcBef>
                <a:spcPct val="0"/>
              </a:spcBef>
              <a:defRPr/>
            </a:pPr>
            <a:r>
              <a:rPr lang="en-US" sz="3200" dirty="0">
                <a:solidFill>
                  <a:prstClr val="black"/>
                </a:solidFill>
                <a:latin typeface="Franklin Gothic Book"/>
              </a:rPr>
              <a:t>Covariate Stratification</a:t>
            </a:r>
          </a:p>
        </p:txBody>
      </p:sp>
      <p:sp>
        <p:nvSpPr>
          <p:cNvPr id="35" name="Rectangle 2"/>
          <p:cNvSpPr txBox="1">
            <a:spLocks noChangeArrowheads="1"/>
          </p:cNvSpPr>
          <p:nvPr/>
        </p:nvSpPr>
        <p:spPr>
          <a:xfrm>
            <a:off x="5457974" y="1752600"/>
            <a:ext cx="2667000" cy="838200"/>
          </a:xfrm>
          <a:prstGeom prst="rect">
            <a:avLst/>
          </a:prstGeom>
        </p:spPr>
        <p:txBody>
          <a:bodyPr/>
          <a:lstStyle/>
          <a:p>
            <a:pPr algn="ctr">
              <a:spcBef>
                <a:spcPct val="0"/>
              </a:spcBef>
              <a:defRPr/>
            </a:pPr>
            <a:r>
              <a:rPr lang="en-US" sz="3200" dirty="0">
                <a:solidFill>
                  <a:prstClr val="black"/>
                </a:solidFill>
                <a:latin typeface="Franklin Gothic Book"/>
              </a:rPr>
              <a:t>Cluster Stratification</a:t>
            </a:r>
          </a:p>
        </p:txBody>
      </p:sp>
      <p:sp>
        <p:nvSpPr>
          <p:cNvPr id="3" name="Date Placeholder 2"/>
          <p:cNvSpPr>
            <a:spLocks noGrp="1"/>
          </p:cNvSpPr>
          <p:nvPr>
            <p:ph type="dt" sz="half" idx="10"/>
          </p:nvPr>
        </p:nvSpPr>
        <p:spPr/>
        <p:txBody>
          <a:bodyPr/>
          <a:lstStyle/>
          <a:p>
            <a:r>
              <a:rPr lang="en-US" smtClean="0"/>
              <a:t>10/16/18</a:t>
            </a:r>
            <a:endParaRPr lang="en-US"/>
          </a:p>
        </p:txBody>
      </p:sp>
      <p:sp>
        <p:nvSpPr>
          <p:cNvPr id="36" name="Footer Placeholder 35"/>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48552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0" grpId="0" animBg="1"/>
      <p:bldP spid="21" grpId="0" animBg="1"/>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Heterogeneity in Precision Medicine</a:t>
            </a:r>
            <a:endParaRPr lang="en-US" dirty="0"/>
          </a:p>
        </p:txBody>
      </p:sp>
      <p:pic>
        <p:nvPicPr>
          <p:cNvPr id="6" name="Picture 2" descr="http://1.bp.blogspot.com/-zibEEqAnpXY/UIKta55ylGI/AAAAAAAAFC8/VdOOybvsIKk/s640/img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548" y="2286000"/>
            <a:ext cx="6353732" cy="3429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756458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Rule-Based Machine Learning (RBML)</a:t>
            </a:r>
            <a:endParaRPr lang="en-US" dirty="0"/>
          </a:p>
        </p:txBody>
      </p:sp>
      <p:sp>
        <p:nvSpPr>
          <p:cNvPr id="6" name="Content Placeholder 2"/>
          <p:cNvSpPr txBox="1">
            <a:spLocks/>
          </p:cNvSpPr>
          <p:nvPr/>
        </p:nvSpPr>
        <p:spPr>
          <a:xfrm>
            <a:off x="457200" y="1600200"/>
            <a:ext cx="8229600" cy="4648200"/>
          </a:xfrm>
          <a:prstGeom prst="rect">
            <a:avLst/>
          </a:prstGeom>
        </p:spPr>
        <p:txBody>
          <a:bodyPr vert="horz" lIns="91440" tIns="45720" rIns="91440" bIns="45720" rtlCol="0">
            <a:normAutofit fontScale="62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Clr>
                <a:srgbClr val="FF0000"/>
              </a:buClr>
              <a:buFont typeface="Wingdings" panose="05000000000000000000" pitchFamily="2" charset="2"/>
              <a:buChar char="v"/>
            </a:pPr>
            <a:r>
              <a:rPr lang="en-US" dirty="0" smtClean="0"/>
              <a:t>RBML = A General Paradigm of Machine Learning</a:t>
            </a:r>
          </a:p>
          <a:p>
            <a:pPr>
              <a:buClr>
                <a:srgbClr val="FF0000"/>
              </a:buClr>
              <a:buFont typeface="Wingdings" panose="05000000000000000000" pitchFamily="2" charset="2"/>
              <a:buChar char="v"/>
            </a:pPr>
            <a:endParaRPr lang="en-US" b="1" dirty="0"/>
          </a:p>
          <a:p>
            <a:pPr>
              <a:buClr>
                <a:srgbClr val="FF0000"/>
              </a:buClr>
              <a:buFont typeface="Wingdings" panose="05000000000000000000" pitchFamily="2" charset="2"/>
              <a:buChar char="v"/>
            </a:pPr>
            <a:r>
              <a:rPr lang="en-US" b="1" dirty="0" smtClean="0"/>
              <a:t>Rule-Based </a:t>
            </a:r>
            <a:r>
              <a:rPr lang="en-US" dirty="0"/>
              <a:t>– The solution/model/output is collectively comprised of individual </a:t>
            </a:r>
            <a:r>
              <a:rPr lang="en-US" dirty="0">
                <a:solidFill>
                  <a:srgbClr val="FF0000"/>
                </a:solidFill>
              </a:rPr>
              <a:t>rules typically of the form (IF: THEN</a:t>
            </a:r>
            <a:r>
              <a:rPr lang="en-US" dirty="0" smtClean="0">
                <a:solidFill>
                  <a:srgbClr val="FF0000"/>
                </a:solidFill>
              </a:rPr>
              <a:t>).</a:t>
            </a:r>
            <a:endParaRPr lang="en-US" b="1" dirty="0" smtClean="0">
              <a:solidFill>
                <a:srgbClr val="FF0000"/>
              </a:solidFill>
            </a:endParaRPr>
          </a:p>
          <a:p>
            <a:pPr marL="0" indent="0">
              <a:buClr>
                <a:srgbClr val="FF0000"/>
              </a:buClr>
              <a:buNone/>
            </a:pPr>
            <a:endParaRPr lang="en-US" dirty="0"/>
          </a:p>
          <a:p>
            <a:pPr>
              <a:buClr>
                <a:srgbClr val="FF0000"/>
              </a:buClr>
              <a:buFont typeface="Wingdings" panose="05000000000000000000" pitchFamily="2" charset="2"/>
              <a:buChar char="v"/>
            </a:pPr>
            <a:r>
              <a:rPr lang="en-US" b="1" dirty="0"/>
              <a:t>Machine Learning </a:t>
            </a:r>
            <a:r>
              <a:rPr lang="en-US" dirty="0"/>
              <a:t>– “A</a:t>
            </a:r>
            <a:r>
              <a:rPr lang="en-US" i="1" dirty="0"/>
              <a:t> subfield of computer science that evolved from the study of pattern recognition and computational learning theory in artificial intelligence.  Explores the construction and study of algorithms that can </a:t>
            </a:r>
            <a:r>
              <a:rPr lang="en-US" i="1" dirty="0">
                <a:solidFill>
                  <a:srgbClr val="FF0000"/>
                </a:solidFill>
              </a:rPr>
              <a:t>learn from and make predictions on data</a:t>
            </a:r>
            <a:r>
              <a:rPr lang="en-US" i="1" dirty="0"/>
              <a:t>.” – Wikipedia</a:t>
            </a:r>
          </a:p>
          <a:p>
            <a:pPr>
              <a:buClr>
                <a:srgbClr val="FF0000"/>
              </a:buClr>
              <a:buFont typeface="Wingdings" panose="05000000000000000000" pitchFamily="2" charset="2"/>
              <a:buChar char="v"/>
            </a:pPr>
            <a:endParaRPr lang="en-US" b="1" dirty="0" smtClean="0"/>
          </a:p>
          <a:p>
            <a:pPr>
              <a:buClr>
                <a:srgbClr val="FF0000"/>
              </a:buClr>
              <a:buFont typeface="Wingdings" panose="05000000000000000000" pitchFamily="2" charset="2"/>
              <a:buChar char="v"/>
            </a:pPr>
            <a:r>
              <a:rPr lang="en-US" b="1" dirty="0" smtClean="0"/>
              <a:t>What types of algorithms fall under this label?</a:t>
            </a:r>
          </a:p>
          <a:p>
            <a:pPr lvl="1">
              <a:buClr>
                <a:srgbClr val="FF0000"/>
              </a:buClr>
              <a:buFont typeface="Wingdings" panose="05000000000000000000" pitchFamily="2" charset="2"/>
              <a:buChar char="v"/>
            </a:pPr>
            <a:r>
              <a:rPr lang="en-US" dirty="0" smtClean="0"/>
              <a:t>Learning Classifier Systems (LCS)*</a:t>
            </a:r>
          </a:p>
          <a:p>
            <a:pPr lvl="2">
              <a:buClr>
                <a:srgbClr val="FF0000"/>
              </a:buClr>
              <a:buFont typeface="Wingdings" panose="05000000000000000000" pitchFamily="2" charset="2"/>
              <a:buChar char="v"/>
            </a:pPr>
            <a:r>
              <a:rPr lang="en-US" dirty="0" smtClean="0"/>
              <a:t>Michigan-style LCS</a:t>
            </a:r>
          </a:p>
          <a:p>
            <a:pPr lvl="2">
              <a:buClr>
                <a:srgbClr val="FF0000"/>
              </a:buClr>
              <a:buFont typeface="Wingdings" panose="05000000000000000000" pitchFamily="2" charset="2"/>
              <a:buChar char="v"/>
            </a:pPr>
            <a:r>
              <a:rPr lang="en-US" dirty="0" smtClean="0"/>
              <a:t>Pittsburgh-style LCS</a:t>
            </a:r>
          </a:p>
          <a:p>
            <a:pPr lvl="1">
              <a:buClr>
                <a:srgbClr val="FF0000"/>
              </a:buClr>
              <a:buFont typeface="Wingdings" panose="05000000000000000000" pitchFamily="2" charset="2"/>
              <a:buChar char="v"/>
            </a:pPr>
            <a:r>
              <a:rPr lang="en-US" dirty="0" smtClean="0"/>
              <a:t>Association Rule Mining</a:t>
            </a:r>
          </a:p>
          <a:p>
            <a:pPr lvl="1">
              <a:buClr>
                <a:srgbClr val="FF0000"/>
              </a:buClr>
              <a:buFont typeface="Wingdings" panose="05000000000000000000" pitchFamily="2" charset="2"/>
              <a:buChar char="v"/>
            </a:pPr>
            <a:r>
              <a:rPr lang="en-US" dirty="0" smtClean="0"/>
              <a:t>Artificial Immune Systems</a:t>
            </a:r>
          </a:p>
          <a:p>
            <a:pPr>
              <a:buClr>
                <a:srgbClr val="FF0000"/>
              </a:buClr>
              <a:buFont typeface="Wingdings" panose="05000000000000000000" pitchFamily="2" charset="2"/>
              <a:buChar char="v"/>
            </a:pPr>
            <a:endParaRPr lang="en-US" dirty="0" smtClean="0"/>
          </a:p>
          <a:p>
            <a:pPr>
              <a:buClr>
                <a:srgbClr val="FF0000"/>
              </a:buClr>
              <a:buFont typeface="Wingdings" panose="05000000000000000000" pitchFamily="2" charset="2"/>
              <a:buChar char="v"/>
            </a:pPr>
            <a:r>
              <a:rPr lang="en-US" dirty="0" smtClean="0"/>
              <a:t>Keep in mind that </a:t>
            </a:r>
            <a:r>
              <a:rPr lang="en-US" dirty="0" smtClean="0">
                <a:solidFill>
                  <a:srgbClr val="FF0000"/>
                </a:solidFill>
              </a:rPr>
              <a:t>machine learning algorithms exist across a continuum</a:t>
            </a:r>
            <a:r>
              <a:rPr lang="en-US" dirty="0" smtClean="0"/>
              <a:t>.</a:t>
            </a:r>
          </a:p>
          <a:p>
            <a:pPr lvl="1">
              <a:buClr>
                <a:srgbClr val="FF0000"/>
              </a:buClr>
              <a:buFont typeface="Wingdings" panose="05000000000000000000" pitchFamily="2" charset="2"/>
              <a:buChar char="v"/>
            </a:pPr>
            <a:r>
              <a:rPr lang="en-US" dirty="0" smtClean="0"/>
              <a:t>Hybrid Systems</a:t>
            </a:r>
          </a:p>
          <a:p>
            <a:pPr lvl="1">
              <a:buClr>
                <a:srgbClr val="FF0000"/>
              </a:buClr>
              <a:buFont typeface="Wingdings" panose="05000000000000000000" pitchFamily="2" charset="2"/>
              <a:buChar char="v"/>
            </a:pPr>
            <a:r>
              <a:rPr lang="en-US" dirty="0" smtClean="0"/>
              <a:t>Conceptual overlaps in addressing different types of problem domains.</a:t>
            </a:r>
          </a:p>
        </p:txBody>
      </p:sp>
      <p:sp>
        <p:nvSpPr>
          <p:cNvPr id="3" name="Date Placeholder 2"/>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4585298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Rule-Based Machine Learning</a:t>
            </a:r>
            <a:endParaRPr lang="en-US" dirty="0"/>
          </a:p>
        </p:txBody>
      </p:sp>
      <p:sp>
        <p:nvSpPr>
          <p:cNvPr id="6" name="Content Placeholder 2"/>
          <p:cNvSpPr>
            <a:spLocks noGrp="1"/>
          </p:cNvSpPr>
          <p:nvPr>
            <p:ph idx="1"/>
          </p:nvPr>
        </p:nvSpPr>
        <p:spPr>
          <a:xfrm>
            <a:off x="152400" y="1600200"/>
            <a:ext cx="5791200" cy="5029200"/>
          </a:xfrm>
        </p:spPr>
        <p:txBody>
          <a:bodyPr>
            <a:normAutofit fontScale="62500" lnSpcReduction="20000"/>
          </a:bodyPr>
          <a:lstStyle/>
          <a:p>
            <a:pPr lvl="1">
              <a:buClr>
                <a:srgbClr val="FF0000"/>
              </a:buClr>
              <a:buFont typeface="Wingdings" panose="05000000000000000000" pitchFamily="2" charset="2"/>
              <a:buChar char="v"/>
            </a:pPr>
            <a:endParaRPr lang="en-US" dirty="0"/>
          </a:p>
          <a:p>
            <a:pPr>
              <a:buClr>
                <a:srgbClr val="FF0000"/>
              </a:buClr>
              <a:buFont typeface="Wingdings" panose="05000000000000000000" pitchFamily="2" charset="2"/>
              <a:buChar char="v"/>
            </a:pPr>
            <a:r>
              <a:rPr lang="en-US" dirty="0" smtClean="0"/>
              <a:t>Link between these methods? </a:t>
            </a:r>
            <a:endParaRPr lang="en-US" dirty="0"/>
          </a:p>
          <a:p>
            <a:pPr lvl="1">
              <a:buClr>
                <a:srgbClr val="FF0000"/>
              </a:buClr>
              <a:buFont typeface="Wingdings" panose="05000000000000000000" pitchFamily="2" charset="2"/>
              <a:buChar char="v"/>
            </a:pPr>
            <a:r>
              <a:rPr lang="en-US" dirty="0"/>
              <a:t>The defining characteristic </a:t>
            </a:r>
            <a:r>
              <a:rPr lang="en-US" dirty="0" smtClean="0"/>
              <a:t>is </a:t>
            </a:r>
            <a:r>
              <a:rPr lang="en-US" dirty="0"/>
              <a:t>the </a:t>
            </a:r>
            <a:r>
              <a:rPr lang="en-US" dirty="0">
                <a:solidFill>
                  <a:srgbClr val="FF0000"/>
                </a:solidFill>
              </a:rPr>
              <a:t>identification and utilization of a set of relational rules that collectively represent the knowledge captured by the </a:t>
            </a:r>
            <a:r>
              <a:rPr lang="en-US" dirty="0" smtClean="0">
                <a:solidFill>
                  <a:srgbClr val="FF0000"/>
                </a:solidFill>
              </a:rPr>
              <a:t>system (piece-wise).</a:t>
            </a:r>
            <a:r>
              <a:rPr lang="en-US" dirty="0"/>
              <a:t>  This is in contrast to other machine learners that commonly identify a singular model that can be universally applied to any instance in order to make a prediction</a:t>
            </a:r>
            <a:r>
              <a:rPr lang="en-US" dirty="0" smtClean="0"/>
              <a:t>.</a:t>
            </a:r>
            <a:endParaRPr lang="en-US" b="1" dirty="0" smtClean="0"/>
          </a:p>
          <a:p>
            <a:pPr marL="457200" lvl="1" indent="0">
              <a:buClr>
                <a:srgbClr val="FF0000"/>
              </a:buClr>
              <a:buNone/>
            </a:pPr>
            <a:endParaRPr lang="en-US" dirty="0" smtClean="0"/>
          </a:p>
          <a:p>
            <a:pPr>
              <a:buClr>
                <a:srgbClr val="FF0000"/>
              </a:buClr>
              <a:buFont typeface="Wingdings" panose="05000000000000000000" pitchFamily="2" charset="2"/>
              <a:buChar char="v"/>
            </a:pPr>
            <a:r>
              <a:rPr lang="en-US" b="1" dirty="0" smtClean="0"/>
              <a:t>Association Rule Mining (ARM)</a:t>
            </a:r>
          </a:p>
          <a:p>
            <a:pPr lvl="1">
              <a:buClr>
                <a:srgbClr val="FF0000"/>
              </a:buClr>
              <a:buFont typeface="Wingdings" panose="05000000000000000000" pitchFamily="2" charset="2"/>
              <a:buChar char="v"/>
            </a:pPr>
            <a:r>
              <a:rPr lang="en-US" dirty="0" smtClean="0"/>
              <a:t>Developed primarily for </a:t>
            </a:r>
            <a:r>
              <a:rPr lang="en-US" dirty="0" smtClean="0">
                <a:solidFill>
                  <a:srgbClr val="FF0000"/>
                </a:solidFill>
              </a:rPr>
              <a:t>discovering interesting relations between variables</a:t>
            </a:r>
            <a:r>
              <a:rPr lang="en-US" dirty="0" smtClean="0"/>
              <a:t> in large datasets.</a:t>
            </a:r>
          </a:p>
          <a:p>
            <a:pPr lvl="1">
              <a:buClr>
                <a:srgbClr val="FF0000"/>
              </a:buClr>
              <a:buFont typeface="Wingdings" panose="05000000000000000000" pitchFamily="2" charset="2"/>
              <a:buChar char="v"/>
            </a:pPr>
            <a:r>
              <a:rPr lang="en-US" dirty="0" smtClean="0"/>
              <a:t>IF:THEN rules link independent variable(s) to some other independent variable  </a:t>
            </a:r>
            <a:r>
              <a:rPr lang="en-US" dirty="0"/>
              <a:t>e.g. </a:t>
            </a:r>
            <a:r>
              <a:rPr lang="en-US" dirty="0" smtClean="0"/>
              <a:t>{</a:t>
            </a:r>
            <a:r>
              <a:rPr lang="en-US" dirty="0"/>
              <a:t>V</a:t>
            </a:r>
            <a:r>
              <a:rPr lang="en-US" baseline="-25000" dirty="0"/>
              <a:t>1</a:t>
            </a:r>
            <a:r>
              <a:rPr lang="en-US" dirty="0"/>
              <a:t>, V</a:t>
            </a:r>
            <a:r>
              <a:rPr lang="en-US" baseline="-25000" dirty="0"/>
              <a:t>2</a:t>
            </a:r>
            <a:r>
              <a:rPr lang="en-US" dirty="0"/>
              <a:t>, V</a:t>
            </a:r>
            <a:r>
              <a:rPr lang="en-US" baseline="-25000" dirty="0"/>
              <a:t>3</a:t>
            </a:r>
            <a:r>
              <a:rPr lang="en-US" dirty="0" smtClean="0"/>
              <a:t>} </a:t>
            </a:r>
            <a:r>
              <a:rPr lang="en-US" dirty="0">
                <a:sym typeface="Wingdings" panose="05000000000000000000" pitchFamily="2" charset="2"/>
              </a:rPr>
              <a:t> </a:t>
            </a:r>
            <a:r>
              <a:rPr lang="en-US" dirty="0" smtClean="0">
                <a:sym typeface="Wingdings" panose="05000000000000000000" pitchFamily="2" charset="2"/>
              </a:rPr>
              <a:t>V</a:t>
            </a:r>
            <a:r>
              <a:rPr lang="en-US" baseline="-25000" dirty="0" smtClean="0">
                <a:sym typeface="Wingdings" panose="05000000000000000000" pitchFamily="2" charset="2"/>
              </a:rPr>
              <a:t>4</a:t>
            </a:r>
          </a:p>
          <a:p>
            <a:pPr marL="0" indent="0">
              <a:buClr>
                <a:srgbClr val="FF0000"/>
              </a:buClr>
              <a:buNone/>
            </a:pPr>
            <a:endParaRPr lang="en-US" dirty="0" smtClean="0"/>
          </a:p>
          <a:p>
            <a:pPr>
              <a:buClr>
                <a:srgbClr val="FF0000"/>
              </a:buClr>
              <a:buFont typeface="Wingdings" panose="05000000000000000000" pitchFamily="2" charset="2"/>
              <a:buChar char="v"/>
            </a:pPr>
            <a:r>
              <a:rPr lang="en-US" b="1" dirty="0" smtClean="0"/>
              <a:t>Artificial Immune Systems (AIS)</a:t>
            </a:r>
          </a:p>
          <a:p>
            <a:pPr lvl="1">
              <a:buClr>
                <a:srgbClr val="FF0000"/>
              </a:buClr>
              <a:buFont typeface="Wingdings" panose="05000000000000000000" pitchFamily="2" charset="2"/>
              <a:buChar char="v"/>
            </a:pPr>
            <a:r>
              <a:rPr lang="en-US" dirty="0" smtClean="0"/>
              <a:t>Developed primarily for anomaly detection (i.e. </a:t>
            </a:r>
            <a:r>
              <a:rPr lang="en-US" dirty="0" smtClean="0">
                <a:solidFill>
                  <a:srgbClr val="FF0000"/>
                </a:solidFill>
              </a:rPr>
              <a:t>differentiating between self vs. not-self</a:t>
            </a:r>
            <a:r>
              <a:rPr lang="en-US" dirty="0" smtClean="0"/>
              <a:t>)</a:t>
            </a:r>
          </a:p>
          <a:p>
            <a:pPr lvl="1">
              <a:buClr>
                <a:srgbClr val="FF0000"/>
              </a:buClr>
              <a:buFont typeface="Wingdings" panose="05000000000000000000" pitchFamily="2" charset="2"/>
              <a:buChar char="v"/>
            </a:pPr>
            <a:r>
              <a:rPr lang="en-US" dirty="0" smtClean="0"/>
              <a:t>Multiple `Antibodies’ (i.e. detectors) are learned which collectively characterize ‘self’ or ‘’not-self’  based on an affinity threshold.</a:t>
            </a:r>
          </a:p>
          <a:p>
            <a:pPr lvl="1">
              <a:buClr>
                <a:srgbClr val="FF0000"/>
              </a:buClr>
              <a:buFont typeface="Wingdings" panose="05000000000000000000" pitchFamily="2" charset="2"/>
              <a:buChar char="v"/>
            </a:pPr>
            <a:endParaRPr lang="en-US" dirty="0"/>
          </a:p>
          <a:p>
            <a:pPr>
              <a:buClr>
                <a:srgbClr val="FF0000"/>
              </a:buClr>
              <a:buFont typeface="Wingdings" panose="05000000000000000000" pitchFamily="2" charset="2"/>
              <a:buChar char="v"/>
            </a:pPr>
            <a:r>
              <a:rPr lang="en-US" b="1" dirty="0"/>
              <a:t>Learning Classifier Systems (LCS)</a:t>
            </a:r>
          </a:p>
          <a:p>
            <a:pPr lvl="1">
              <a:buClr>
                <a:srgbClr val="FF0000"/>
              </a:buClr>
              <a:buFont typeface="Wingdings" panose="05000000000000000000" pitchFamily="2" charset="2"/>
              <a:buChar char="v"/>
            </a:pPr>
            <a:r>
              <a:rPr lang="en-US" dirty="0"/>
              <a:t>Developed primarily for </a:t>
            </a:r>
            <a:r>
              <a:rPr lang="en-US" dirty="0">
                <a:solidFill>
                  <a:srgbClr val="FF0000"/>
                </a:solidFill>
              </a:rPr>
              <a:t>modeling, sequential decision making, classification, and prediction in complex adaptive system </a:t>
            </a:r>
            <a:r>
              <a:rPr lang="en-US" dirty="0"/>
              <a:t>.</a:t>
            </a:r>
          </a:p>
          <a:p>
            <a:pPr lvl="1">
              <a:buClr>
                <a:srgbClr val="FF0000"/>
              </a:buClr>
              <a:buFont typeface="Wingdings" panose="05000000000000000000" pitchFamily="2" charset="2"/>
              <a:buChar char="v"/>
            </a:pPr>
            <a:r>
              <a:rPr lang="en-US" dirty="0"/>
              <a:t>IF:THEN rules link independent variable states to dependent variable states. e.g. {V</a:t>
            </a:r>
            <a:r>
              <a:rPr lang="en-US" baseline="-25000" dirty="0"/>
              <a:t>1</a:t>
            </a:r>
            <a:r>
              <a:rPr lang="en-US" dirty="0"/>
              <a:t>, V</a:t>
            </a:r>
            <a:r>
              <a:rPr lang="en-US" baseline="-25000" dirty="0"/>
              <a:t>2</a:t>
            </a:r>
            <a:r>
              <a:rPr lang="en-US" dirty="0"/>
              <a:t>, V</a:t>
            </a:r>
            <a:r>
              <a:rPr lang="en-US" baseline="-25000" dirty="0"/>
              <a:t>3</a:t>
            </a:r>
            <a:r>
              <a:rPr lang="en-US" dirty="0"/>
              <a:t>} </a:t>
            </a:r>
            <a:r>
              <a:rPr lang="en-US" dirty="0">
                <a:sym typeface="Wingdings" panose="05000000000000000000" pitchFamily="2" charset="2"/>
              </a:rPr>
              <a:t> Class/Action</a:t>
            </a:r>
          </a:p>
          <a:p>
            <a:pPr>
              <a:buClr>
                <a:srgbClr val="FF0000"/>
              </a:buClr>
              <a:buFont typeface="Wingdings" panose="05000000000000000000" pitchFamily="2" charset="2"/>
              <a:buChar char="v"/>
            </a:pPr>
            <a:endParaRPr lang="en-US" dirty="0" smtClean="0"/>
          </a:p>
          <a:p>
            <a:pPr lvl="1">
              <a:buClr>
                <a:srgbClr val="FF0000"/>
              </a:buClr>
              <a:buFont typeface="Wingdings" panose="05000000000000000000" pitchFamily="2" charset="2"/>
              <a:buChar char="v"/>
            </a:pPr>
            <a:endParaRPr lang="en-US" dirty="0" smtClean="0"/>
          </a:p>
        </p:txBody>
      </p:sp>
      <p:pic>
        <p:nvPicPr>
          <p:cNvPr id="7" name="Picture 2" descr="https://upload.wikimedia.org/wikipedia/commons/5/5f/Function_approximation_with_LCS_rul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9194"/>
          <a:stretch/>
        </p:blipFill>
        <p:spPr bwMode="auto">
          <a:xfrm>
            <a:off x="7523230" y="5257800"/>
            <a:ext cx="1477905" cy="14777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mathworks.com/matlabcentral/mlc-downloads/downloads/submissions/42541/versions/3/screensho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214" y="1702773"/>
            <a:ext cx="2889921" cy="151432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ntibody antig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214" y="3362045"/>
            <a:ext cx="2889922" cy="16670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upload.wikimedia.org/wikipedia/commons/5/5f/Function_approximation_with_LCS_rules.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3024"/>
          <a:stretch/>
        </p:blipFill>
        <p:spPr bwMode="auto">
          <a:xfrm>
            <a:off x="6045325" y="5715168"/>
            <a:ext cx="1477905" cy="56298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3927049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hnn.us/sites/default/files/Evolu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b="12731"/>
          <a:stretch/>
        </p:blipFill>
        <p:spPr bwMode="auto">
          <a:xfrm>
            <a:off x="381000" y="4479256"/>
            <a:ext cx="3883378" cy="225931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57200" y="533400"/>
            <a:ext cx="8229600" cy="990600"/>
          </a:xfrm>
        </p:spPr>
        <p:txBody>
          <a:bodyPr/>
          <a:lstStyle/>
          <a:p>
            <a:r>
              <a:rPr lang="en-US" dirty="0" smtClean="0"/>
              <a:t>Learning Classifier Systems (LCS)</a:t>
            </a:r>
            <a:endParaRPr lang="en-US" dirty="0"/>
          </a:p>
        </p:txBody>
      </p:sp>
      <p:sp>
        <p:nvSpPr>
          <p:cNvPr id="12" name="Content Placeholder 2"/>
          <p:cNvSpPr>
            <a:spLocks noGrp="1"/>
          </p:cNvSpPr>
          <p:nvPr>
            <p:ph idx="1"/>
          </p:nvPr>
        </p:nvSpPr>
        <p:spPr>
          <a:xfrm>
            <a:off x="533400" y="1447800"/>
            <a:ext cx="8229600" cy="3581400"/>
          </a:xfrm>
        </p:spPr>
        <p:txBody>
          <a:bodyPr>
            <a:normAutofit fontScale="70000" lnSpcReduction="20000"/>
          </a:bodyPr>
          <a:lstStyle/>
          <a:p>
            <a:pPr>
              <a:buFont typeface="Wingdings" panose="05000000000000000000" pitchFamily="2" charset="2"/>
              <a:buChar char="v"/>
            </a:pPr>
            <a:r>
              <a:rPr lang="en-US" sz="2800" dirty="0"/>
              <a:t> </a:t>
            </a:r>
            <a:r>
              <a:rPr lang="en-US" sz="2800" dirty="0" smtClean="0">
                <a:solidFill>
                  <a:srgbClr val="FF0000"/>
                </a:solidFill>
              </a:rPr>
              <a:t>Rule-based</a:t>
            </a:r>
            <a:r>
              <a:rPr lang="en-US" sz="2800" dirty="0" smtClean="0"/>
              <a:t> algorithms.</a:t>
            </a:r>
          </a:p>
          <a:p>
            <a:pPr>
              <a:buFont typeface="Wingdings" panose="05000000000000000000" pitchFamily="2" charset="2"/>
              <a:buChar char="v"/>
            </a:pPr>
            <a:endParaRPr lang="en-US" sz="2800" dirty="0" smtClean="0"/>
          </a:p>
          <a:p>
            <a:pPr>
              <a:buFont typeface="Wingdings" panose="05000000000000000000" pitchFamily="2" charset="2"/>
              <a:buChar char="v"/>
            </a:pPr>
            <a:r>
              <a:rPr lang="en-US" sz="2800" dirty="0" smtClean="0"/>
              <a:t>Combine:</a:t>
            </a:r>
          </a:p>
          <a:p>
            <a:pPr lvl="1">
              <a:buFont typeface="Wingdings" panose="05000000000000000000" pitchFamily="2" charset="2"/>
              <a:buChar char="v"/>
            </a:pPr>
            <a:r>
              <a:rPr lang="en-US" sz="2400" dirty="0" smtClean="0"/>
              <a:t> Global search of </a:t>
            </a:r>
            <a:r>
              <a:rPr lang="en-US" sz="2400" dirty="0" smtClean="0">
                <a:solidFill>
                  <a:srgbClr val="FF0000"/>
                </a:solidFill>
              </a:rPr>
              <a:t>evolutionary </a:t>
            </a:r>
            <a:r>
              <a:rPr lang="en-US" sz="2400" dirty="0"/>
              <a:t>computing </a:t>
            </a:r>
            <a:r>
              <a:rPr lang="en-US" sz="2400" dirty="0" smtClean="0"/>
              <a:t>(ideas from nature)</a:t>
            </a:r>
          </a:p>
          <a:p>
            <a:pPr lvl="1">
              <a:buFont typeface="Wingdings" panose="05000000000000000000" pitchFamily="2" charset="2"/>
              <a:buChar char="v"/>
            </a:pPr>
            <a:r>
              <a:rPr lang="en-US" sz="2400" dirty="0" smtClean="0"/>
              <a:t> Local optimization of </a:t>
            </a:r>
            <a:r>
              <a:rPr lang="en-US" sz="2400" dirty="0"/>
              <a:t>machine </a:t>
            </a:r>
            <a:r>
              <a:rPr lang="en-US" sz="2400" dirty="0" smtClean="0">
                <a:solidFill>
                  <a:srgbClr val="FF0000"/>
                </a:solidFill>
              </a:rPr>
              <a:t>learning</a:t>
            </a:r>
            <a:r>
              <a:rPr lang="en-US" sz="2400" dirty="0" smtClean="0"/>
              <a:t> </a:t>
            </a:r>
          </a:p>
          <a:p>
            <a:pPr lvl="1">
              <a:buFont typeface="Wingdings" panose="05000000000000000000" pitchFamily="2" charset="2"/>
              <a:buChar char="v"/>
            </a:pPr>
            <a:endParaRPr lang="en-US" sz="2400" dirty="0" smtClean="0"/>
          </a:p>
          <a:p>
            <a:pPr>
              <a:buFont typeface="Wingdings" panose="05000000000000000000" pitchFamily="2" charset="2"/>
              <a:buChar char="v"/>
            </a:pPr>
            <a:r>
              <a:rPr lang="en-US" sz="2800" dirty="0" smtClean="0"/>
              <a:t>Output: A distributed and generalized probabilistic prediction model.</a:t>
            </a:r>
          </a:p>
          <a:p>
            <a:pPr>
              <a:buFont typeface="Wingdings" panose="05000000000000000000" pitchFamily="2" charset="2"/>
              <a:buChar char="v"/>
            </a:pPr>
            <a:endParaRPr lang="en-US" sz="2800" dirty="0"/>
          </a:p>
          <a:p>
            <a:pPr>
              <a:buFont typeface="Wingdings" panose="05000000000000000000" pitchFamily="2" charset="2"/>
              <a:buChar char="v"/>
            </a:pPr>
            <a:r>
              <a:rPr lang="en-US" sz="2800" dirty="0" smtClean="0"/>
              <a:t>Key Differences:</a:t>
            </a:r>
          </a:p>
          <a:p>
            <a:pPr lvl="1">
              <a:buFont typeface="Wingdings" panose="05000000000000000000" pitchFamily="2" charset="2"/>
              <a:buChar char="v"/>
            </a:pPr>
            <a:r>
              <a:rPr lang="en-US" sz="2400" dirty="0" smtClean="0"/>
              <a:t>Incremental Learning</a:t>
            </a:r>
          </a:p>
          <a:p>
            <a:pPr lvl="1">
              <a:buFont typeface="Wingdings" panose="05000000000000000000" pitchFamily="2" charset="2"/>
              <a:buChar char="v"/>
            </a:pPr>
            <a:r>
              <a:rPr lang="en-US" sz="2400" dirty="0" smtClean="0"/>
              <a:t>Distributed, Rule-Based Model</a:t>
            </a:r>
          </a:p>
          <a:p>
            <a:pPr lvl="1">
              <a:buFont typeface="Wingdings" panose="05000000000000000000" pitchFamily="2" charset="2"/>
              <a:buChar char="v"/>
            </a:pPr>
            <a:r>
              <a:rPr lang="en-US" sz="2400" dirty="0" smtClean="0"/>
              <a:t>Minimal Assumptions</a:t>
            </a:r>
          </a:p>
          <a:p>
            <a:pPr marL="0" indent="0" algn="ctr">
              <a:buNone/>
            </a:pPr>
            <a:endParaRPr lang="en-US" dirty="0"/>
          </a:p>
        </p:txBody>
      </p:sp>
      <p:pic>
        <p:nvPicPr>
          <p:cNvPr id="13" name="Picture 4" descr="http://3.bp.blogspot.com/_xKEajwm0pSI/TGoBiZIpulI/AAAAAAAAAA4/FhMqdiwydTs/s1600/averagebab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4694253"/>
            <a:ext cx="4152900" cy="204149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4462563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24818" y="2038684"/>
            <a:ext cx="3886200" cy="457199"/>
          </a:xfrm>
        </p:spPr>
        <p:txBody>
          <a:bodyPr>
            <a:normAutofit lnSpcReduction="10000"/>
          </a:bodyPr>
          <a:lstStyle/>
          <a:p>
            <a:pPr>
              <a:buClr>
                <a:srgbClr val="FF0000"/>
              </a:buClr>
              <a:buFont typeface="Wingdings" panose="05000000000000000000" pitchFamily="2" charset="2"/>
              <a:buChar char="v"/>
            </a:pPr>
            <a:r>
              <a:rPr lang="en-US" dirty="0"/>
              <a:t>Batch </a:t>
            </a:r>
            <a:r>
              <a:rPr lang="en-US" dirty="0" smtClean="0"/>
              <a:t>Learning </a:t>
            </a:r>
            <a:r>
              <a:rPr lang="en-US" dirty="0"/>
              <a:t>(Offline) </a:t>
            </a:r>
          </a:p>
        </p:txBody>
      </p:sp>
      <p:sp>
        <p:nvSpPr>
          <p:cNvPr id="7" name="Content Placeholder 2"/>
          <p:cNvSpPr txBox="1">
            <a:spLocks/>
          </p:cNvSpPr>
          <p:nvPr/>
        </p:nvSpPr>
        <p:spPr>
          <a:xfrm>
            <a:off x="4239618" y="2054726"/>
            <a:ext cx="4724400" cy="5334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Font typeface="Wingdings" panose="05000000000000000000" pitchFamily="2" charset="2"/>
              <a:buChar char="v"/>
            </a:pPr>
            <a:r>
              <a:rPr lang="en-US" dirty="0" smtClean="0"/>
              <a:t>Incremental Learning </a:t>
            </a:r>
            <a:r>
              <a:rPr lang="en-US" dirty="0"/>
              <a:t>(Online) </a:t>
            </a:r>
            <a:endParaRPr lang="en-US" dirty="0" smtClean="0"/>
          </a:p>
          <a:p>
            <a:pPr>
              <a:buClr>
                <a:srgbClr val="FF0000"/>
              </a:buClr>
            </a:pPr>
            <a:endParaRPr lang="en-US" dirty="0"/>
          </a:p>
        </p:txBody>
      </p:sp>
      <p:cxnSp>
        <p:nvCxnSpPr>
          <p:cNvPr id="8" name="Straight Connector 7"/>
          <p:cNvCxnSpPr/>
          <p:nvPr/>
        </p:nvCxnSpPr>
        <p:spPr>
          <a:xfrm>
            <a:off x="4227586" y="1749926"/>
            <a:ext cx="0" cy="5029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139481" y="4950326"/>
            <a:ext cx="1752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Dataset</a:t>
            </a:r>
            <a:endParaRPr lang="en-US" dirty="0"/>
          </a:p>
        </p:txBody>
      </p:sp>
      <p:sp>
        <p:nvSpPr>
          <p:cNvPr id="10" name="Rounded Rectangle 9"/>
          <p:cNvSpPr/>
          <p:nvPr/>
        </p:nvSpPr>
        <p:spPr>
          <a:xfrm>
            <a:off x="1329981" y="2989179"/>
            <a:ext cx="13716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Algorithm</a:t>
            </a:r>
            <a:endParaRPr lang="en-US" dirty="0">
              <a:solidFill>
                <a:schemeClr val="tx1"/>
              </a:solidFill>
            </a:endParaRPr>
          </a:p>
        </p:txBody>
      </p:sp>
      <p:sp>
        <p:nvSpPr>
          <p:cNvPr id="11" name="Rounded Rectangle 10"/>
          <p:cNvSpPr/>
          <p:nvPr/>
        </p:nvSpPr>
        <p:spPr>
          <a:xfrm>
            <a:off x="5916018" y="2989179"/>
            <a:ext cx="13716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Algorithm</a:t>
            </a:r>
            <a:endParaRPr lang="en-US" dirty="0">
              <a:solidFill>
                <a:schemeClr val="tx1"/>
              </a:solidFill>
            </a:endParaRPr>
          </a:p>
        </p:txBody>
      </p:sp>
      <p:sp>
        <p:nvSpPr>
          <p:cNvPr id="12" name="Curved Right Arrow 11"/>
          <p:cNvSpPr/>
          <p:nvPr/>
        </p:nvSpPr>
        <p:spPr>
          <a:xfrm rot="16200000">
            <a:off x="1518478" y="3767221"/>
            <a:ext cx="1199146" cy="1167065"/>
          </a:xfrm>
          <a:prstGeom prst="curvedRightArrow">
            <a:avLst>
              <a:gd name="adj1" fmla="val 25000"/>
              <a:gd name="adj2" fmla="val 42012"/>
              <a:gd name="adj3" fmla="val 25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6982818" y="4950326"/>
            <a:ext cx="1752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a:t>
            </a:r>
          </a:p>
          <a:p>
            <a:pPr algn="ctr"/>
            <a:r>
              <a:rPr lang="en-US" dirty="0" smtClean="0"/>
              <a:t>Or Dataset</a:t>
            </a:r>
            <a:endParaRPr lang="en-US" dirty="0"/>
          </a:p>
        </p:txBody>
      </p:sp>
      <p:sp>
        <p:nvSpPr>
          <p:cNvPr id="14" name="Curved Right Arrow 13"/>
          <p:cNvSpPr/>
          <p:nvPr/>
        </p:nvSpPr>
        <p:spPr>
          <a:xfrm flipV="1">
            <a:off x="4841196" y="3281673"/>
            <a:ext cx="1074821" cy="2522985"/>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5460054" y="5467593"/>
            <a:ext cx="1383630" cy="369332"/>
          </a:xfrm>
          <a:prstGeom prst="rect">
            <a:avLst/>
          </a:prstGeom>
          <a:noFill/>
        </p:spPr>
        <p:txBody>
          <a:bodyPr wrap="square" rtlCol="0">
            <a:spAutoFit/>
          </a:bodyPr>
          <a:lstStyle/>
          <a:p>
            <a:r>
              <a:rPr lang="en-US" dirty="0" smtClean="0"/>
              <a:t>01100011</a:t>
            </a:r>
            <a:endParaRPr lang="en-US" dirty="0"/>
          </a:p>
        </p:txBody>
      </p:sp>
      <p:sp>
        <p:nvSpPr>
          <p:cNvPr id="16" name="Right Arrow 15"/>
          <p:cNvSpPr/>
          <p:nvPr/>
        </p:nvSpPr>
        <p:spPr>
          <a:xfrm flipH="1">
            <a:off x="6678018" y="5467593"/>
            <a:ext cx="496303" cy="3370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49182" y="4188326"/>
            <a:ext cx="964531" cy="369332"/>
          </a:xfrm>
          <a:prstGeom prst="rect">
            <a:avLst/>
          </a:prstGeom>
          <a:noFill/>
        </p:spPr>
        <p:txBody>
          <a:bodyPr wrap="square" rtlCol="0">
            <a:spAutoFit/>
          </a:bodyPr>
          <a:lstStyle/>
          <a:p>
            <a:r>
              <a:rPr lang="en-US" dirty="0" smtClean="0"/>
              <a:t>All Data</a:t>
            </a:r>
            <a:endParaRPr lang="en-US" dirty="0"/>
          </a:p>
        </p:txBody>
      </p:sp>
      <p:sp>
        <p:nvSpPr>
          <p:cNvPr id="20" name="Title 1"/>
          <p:cNvSpPr>
            <a:spLocks noGrp="1"/>
          </p:cNvSpPr>
          <p:nvPr>
            <p:ph type="title"/>
          </p:nvPr>
        </p:nvSpPr>
        <p:spPr>
          <a:xfrm>
            <a:off x="457200" y="533400"/>
            <a:ext cx="8229600" cy="990600"/>
          </a:xfrm>
        </p:spPr>
        <p:txBody>
          <a:bodyPr/>
          <a:lstStyle/>
          <a:p>
            <a:r>
              <a:rPr lang="en-US" dirty="0" smtClean="0"/>
              <a:t>Learning (Instance Presentation)</a:t>
            </a:r>
            <a:endParaRPr lang="en-US" dirty="0"/>
          </a:p>
        </p:txBody>
      </p:sp>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8220822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Challenging the Paradigm of Modeling</a:t>
            </a:r>
            <a:endParaRPr lang="en-US" dirty="0"/>
          </a:p>
        </p:txBody>
      </p:sp>
      <p:sp>
        <p:nvSpPr>
          <p:cNvPr id="6" name="Rectangle 5"/>
          <p:cNvSpPr/>
          <p:nvPr/>
        </p:nvSpPr>
        <p:spPr>
          <a:xfrm>
            <a:off x="742122" y="2880304"/>
            <a:ext cx="1752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a:t>
            </a:r>
            <a:endParaRPr lang="en-US" dirty="0"/>
          </a:p>
        </p:txBody>
      </p:sp>
      <p:sp>
        <p:nvSpPr>
          <p:cNvPr id="7" name="Rectangle 6"/>
          <p:cNvSpPr/>
          <p:nvPr/>
        </p:nvSpPr>
        <p:spPr>
          <a:xfrm>
            <a:off x="4801543" y="3173436"/>
            <a:ext cx="1143000" cy="76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Model</a:t>
            </a:r>
            <a:endParaRPr lang="en-US" dirty="0"/>
          </a:p>
        </p:txBody>
      </p:sp>
      <p:cxnSp>
        <p:nvCxnSpPr>
          <p:cNvPr id="9" name="Straight Arrow Connector 8"/>
          <p:cNvCxnSpPr/>
          <p:nvPr/>
        </p:nvCxnSpPr>
        <p:spPr>
          <a:xfrm>
            <a:off x="2676173" y="3504740"/>
            <a:ext cx="1905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6096943" y="3554436"/>
            <a:ext cx="10668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228600" y="2309061"/>
            <a:ext cx="3608680" cy="369332"/>
          </a:xfrm>
          <a:prstGeom prst="rect">
            <a:avLst/>
          </a:prstGeom>
          <a:noFill/>
        </p:spPr>
        <p:txBody>
          <a:bodyPr wrap="none" rtlCol="0">
            <a:spAutoFit/>
          </a:bodyPr>
          <a:lstStyle/>
          <a:p>
            <a:r>
              <a:rPr lang="en-US" b="1" u="sng" dirty="0" smtClean="0"/>
              <a:t>Most Machine Learning Models</a:t>
            </a:r>
            <a:endParaRPr lang="en-US" b="1" u="sng" dirty="0"/>
          </a:p>
        </p:txBody>
      </p:sp>
      <p:sp>
        <p:nvSpPr>
          <p:cNvPr id="12" name="TextBox 11"/>
          <p:cNvSpPr txBox="1"/>
          <p:nvPr/>
        </p:nvSpPr>
        <p:spPr>
          <a:xfrm>
            <a:off x="2766898" y="3554436"/>
            <a:ext cx="1552028" cy="338554"/>
          </a:xfrm>
          <a:prstGeom prst="rect">
            <a:avLst/>
          </a:prstGeom>
          <a:noFill/>
        </p:spPr>
        <p:txBody>
          <a:bodyPr wrap="none" rtlCol="0">
            <a:spAutoFit/>
          </a:bodyPr>
          <a:lstStyle/>
          <a:p>
            <a:r>
              <a:rPr lang="en-US" sz="1600" dirty="0" smtClean="0"/>
              <a:t>Any Data Point</a:t>
            </a:r>
            <a:endParaRPr lang="en-US" sz="1600" dirty="0"/>
          </a:p>
        </p:txBody>
      </p:sp>
      <p:sp>
        <p:nvSpPr>
          <p:cNvPr id="16" name="TextBox 15"/>
          <p:cNvSpPr txBox="1"/>
          <p:nvPr/>
        </p:nvSpPr>
        <p:spPr>
          <a:xfrm>
            <a:off x="7153804" y="3092771"/>
            <a:ext cx="1377300" cy="923330"/>
          </a:xfrm>
          <a:prstGeom prst="rect">
            <a:avLst/>
          </a:prstGeom>
          <a:noFill/>
        </p:spPr>
        <p:txBody>
          <a:bodyPr wrap="none" rtlCol="0">
            <a:spAutoFit/>
          </a:bodyPr>
          <a:lstStyle/>
          <a:p>
            <a:pPr algn="ctr"/>
            <a:r>
              <a:rPr lang="en-US" dirty="0" smtClean="0"/>
              <a:t>Prediction</a:t>
            </a:r>
          </a:p>
          <a:p>
            <a:pPr algn="ctr"/>
            <a:r>
              <a:rPr lang="en-US" dirty="0" smtClean="0"/>
              <a:t>Determined</a:t>
            </a:r>
          </a:p>
          <a:p>
            <a:pPr algn="ctr"/>
            <a:r>
              <a:rPr lang="en-US" dirty="0" smtClean="0"/>
              <a:t>For Each</a:t>
            </a:r>
            <a:endParaRPr lang="en-US" dirty="0"/>
          </a:p>
        </p:txBody>
      </p:sp>
      <p:sp>
        <p:nvSpPr>
          <p:cNvPr id="17" name="Rectangle 16"/>
          <p:cNvSpPr/>
          <p:nvPr/>
        </p:nvSpPr>
        <p:spPr>
          <a:xfrm>
            <a:off x="732183" y="5029200"/>
            <a:ext cx="1752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a:t>
            </a:r>
            <a:endParaRPr lang="en-US" dirty="0"/>
          </a:p>
        </p:txBody>
      </p:sp>
      <p:cxnSp>
        <p:nvCxnSpPr>
          <p:cNvPr id="19" name="Straight Arrow Connector 18"/>
          <p:cNvCxnSpPr/>
          <p:nvPr/>
        </p:nvCxnSpPr>
        <p:spPr>
          <a:xfrm>
            <a:off x="2666234" y="5653636"/>
            <a:ext cx="1905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p:cNvSpPr txBox="1"/>
          <p:nvPr/>
        </p:nvSpPr>
        <p:spPr>
          <a:xfrm>
            <a:off x="2581789" y="5709858"/>
            <a:ext cx="1915909" cy="338554"/>
          </a:xfrm>
          <a:prstGeom prst="rect">
            <a:avLst/>
          </a:prstGeom>
          <a:noFill/>
        </p:spPr>
        <p:txBody>
          <a:bodyPr wrap="none" rtlCol="0">
            <a:spAutoFit/>
          </a:bodyPr>
          <a:lstStyle/>
          <a:p>
            <a:r>
              <a:rPr lang="en-US" sz="1600" dirty="0" smtClean="0"/>
              <a:t>Specific Data Point</a:t>
            </a:r>
            <a:endParaRPr lang="en-US" sz="1600" dirty="0"/>
          </a:p>
        </p:txBody>
      </p:sp>
      <p:sp>
        <p:nvSpPr>
          <p:cNvPr id="23" name="TextBox 22"/>
          <p:cNvSpPr txBox="1"/>
          <p:nvPr/>
        </p:nvSpPr>
        <p:spPr>
          <a:xfrm>
            <a:off x="6967855" y="5225869"/>
            <a:ext cx="1749198" cy="1200329"/>
          </a:xfrm>
          <a:prstGeom prst="rect">
            <a:avLst/>
          </a:prstGeom>
          <a:noFill/>
        </p:spPr>
        <p:txBody>
          <a:bodyPr wrap="none" rtlCol="0">
            <a:spAutoFit/>
          </a:bodyPr>
          <a:lstStyle/>
          <a:p>
            <a:pPr algn="ctr"/>
            <a:r>
              <a:rPr lang="en-US" dirty="0" smtClean="0"/>
              <a:t>Prediction</a:t>
            </a:r>
          </a:p>
          <a:p>
            <a:pPr algn="ctr"/>
            <a:r>
              <a:rPr lang="en-US" dirty="0" smtClean="0"/>
              <a:t>Determined</a:t>
            </a:r>
          </a:p>
          <a:p>
            <a:pPr algn="ctr"/>
            <a:r>
              <a:rPr lang="en-US" dirty="0" smtClean="0"/>
              <a:t>From </a:t>
            </a:r>
          </a:p>
          <a:p>
            <a:pPr algn="ctr"/>
            <a:r>
              <a:rPr lang="en-US" dirty="0" smtClean="0"/>
              <a:t>Relevant Rules</a:t>
            </a:r>
            <a:endParaRPr lang="en-US" dirty="0"/>
          </a:p>
        </p:txBody>
      </p:sp>
      <p:sp>
        <p:nvSpPr>
          <p:cNvPr id="24" name="TextBox 23"/>
          <p:cNvSpPr txBox="1"/>
          <p:nvPr/>
        </p:nvSpPr>
        <p:spPr>
          <a:xfrm>
            <a:off x="212202" y="4507502"/>
            <a:ext cx="4339650" cy="369332"/>
          </a:xfrm>
          <a:prstGeom prst="rect">
            <a:avLst/>
          </a:prstGeom>
          <a:noFill/>
        </p:spPr>
        <p:txBody>
          <a:bodyPr wrap="none" rtlCol="0">
            <a:spAutoFit/>
          </a:bodyPr>
          <a:lstStyle/>
          <a:p>
            <a:r>
              <a:rPr lang="en-US" b="1" u="sng" dirty="0" smtClean="0"/>
              <a:t>Rule-Based Machine Learning Models</a:t>
            </a:r>
            <a:endParaRPr lang="en-US" b="1" u="sng" dirty="0"/>
          </a:p>
        </p:txBody>
      </p:sp>
      <p:sp>
        <p:nvSpPr>
          <p:cNvPr id="25" name="TextBox 24"/>
          <p:cNvSpPr txBox="1"/>
          <p:nvPr/>
        </p:nvSpPr>
        <p:spPr>
          <a:xfrm>
            <a:off x="4944834" y="4647657"/>
            <a:ext cx="2198038" cy="369332"/>
          </a:xfrm>
          <a:prstGeom prst="rect">
            <a:avLst/>
          </a:prstGeom>
          <a:noFill/>
        </p:spPr>
        <p:txBody>
          <a:bodyPr wrap="none" rtlCol="0">
            <a:spAutoFit/>
          </a:bodyPr>
          <a:lstStyle/>
          <a:p>
            <a:r>
              <a:rPr lang="en-US" dirty="0" smtClean="0"/>
              <a:t>Model (Set of rules)</a:t>
            </a:r>
            <a:endParaRPr lang="en-US" dirty="0"/>
          </a:p>
        </p:txBody>
      </p:sp>
      <p:sp>
        <p:nvSpPr>
          <p:cNvPr id="26" name="Rectangle 25"/>
          <p:cNvSpPr/>
          <p:nvPr/>
        </p:nvSpPr>
        <p:spPr>
          <a:xfrm>
            <a:off x="5004735" y="5455074"/>
            <a:ext cx="357806" cy="644554"/>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Rectangle 26"/>
          <p:cNvSpPr/>
          <p:nvPr/>
        </p:nvSpPr>
        <p:spPr>
          <a:xfrm>
            <a:off x="4780198" y="5703332"/>
            <a:ext cx="224537" cy="224972"/>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Rectangle 27"/>
          <p:cNvSpPr/>
          <p:nvPr/>
        </p:nvSpPr>
        <p:spPr>
          <a:xfrm>
            <a:off x="5000063" y="5307036"/>
            <a:ext cx="961254" cy="1524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Rectangle 28"/>
          <p:cNvSpPr/>
          <p:nvPr/>
        </p:nvSpPr>
        <p:spPr>
          <a:xfrm>
            <a:off x="4780198" y="5307036"/>
            <a:ext cx="225652" cy="396296"/>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Rectangle 29"/>
          <p:cNvSpPr/>
          <p:nvPr/>
        </p:nvSpPr>
        <p:spPr>
          <a:xfrm>
            <a:off x="5484210" y="5455074"/>
            <a:ext cx="478414" cy="235803"/>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Rectangle 30"/>
          <p:cNvSpPr/>
          <p:nvPr/>
        </p:nvSpPr>
        <p:spPr>
          <a:xfrm>
            <a:off x="5362540" y="5455074"/>
            <a:ext cx="135110" cy="644554"/>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32" name="Rectangle 31"/>
          <p:cNvSpPr/>
          <p:nvPr/>
        </p:nvSpPr>
        <p:spPr>
          <a:xfrm>
            <a:off x="5491524" y="5690877"/>
            <a:ext cx="468677" cy="408751"/>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Rectangle 33"/>
          <p:cNvSpPr/>
          <p:nvPr/>
        </p:nvSpPr>
        <p:spPr>
          <a:xfrm>
            <a:off x="4801543" y="1610583"/>
            <a:ext cx="1143000" cy="762000"/>
          </a:xfrm>
          <a:prstGeom prst="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TextBox 34"/>
          <p:cNvSpPr txBox="1"/>
          <p:nvPr/>
        </p:nvSpPr>
        <p:spPr>
          <a:xfrm>
            <a:off x="4851105" y="1679018"/>
            <a:ext cx="1043876" cy="646331"/>
          </a:xfrm>
          <a:prstGeom prst="rect">
            <a:avLst/>
          </a:prstGeom>
          <a:noFill/>
        </p:spPr>
        <p:txBody>
          <a:bodyPr wrap="none" rtlCol="0">
            <a:spAutoFit/>
          </a:bodyPr>
          <a:lstStyle/>
          <a:p>
            <a:pPr algn="ctr"/>
            <a:r>
              <a:rPr lang="en-US" dirty="0" smtClean="0"/>
              <a:t>Problem</a:t>
            </a:r>
          </a:p>
          <a:p>
            <a:pPr algn="ctr"/>
            <a:r>
              <a:rPr lang="en-US" dirty="0" smtClean="0"/>
              <a:t>Space</a:t>
            </a:r>
            <a:endParaRPr lang="en-US" dirty="0"/>
          </a:p>
        </p:txBody>
      </p:sp>
      <p:sp>
        <p:nvSpPr>
          <p:cNvPr id="36" name="Rectangle 35"/>
          <p:cNvSpPr/>
          <p:nvPr/>
        </p:nvSpPr>
        <p:spPr>
          <a:xfrm>
            <a:off x="4803386" y="5317190"/>
            <a:ext cx="1143000" cy="762000"/>
          </a:xfrm>
          <a:prstGeom prst="rect">
            <a:avLst/>
          </a:prstGeom>
          <a:no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0" name="Straight Arrow Connector 19"/>
          <p:cNvCxnSpPr/>
          <p:nvPr/>
        </p:nvCxnSpPr>
        <p:spPr>
          <a:xfrm>
            <a:off x="5723417" y="5885349"/>
            <a:ext cx="1440326" cy="99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8" name="Left Brace 37"/>
          <p:cNvSpPr/>
          <p:nvPr/>
        </p:nvSpPr>
        <p:spPr>
          <a:xfrm rot="5400000">
            <a:off x="5290378" y="4506855"/>
            <a:ext cx="143983" cy="11643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p:nvPr/>
        </p:nvCxnSpPr>
        <p:spPr>
          <a:xfrm>
            <a:off x="5362540" y="2514600"/>
            <a:ext cx="0" cy="5334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856557" y="6103033"/>
            <a:ext cx="3147080" cy="646331"/>
          </a:xfrm>
          <a:prstGeom prst="rect">
            <a:avLst/>
          </a:prstGeom>
          <a:noFill/>
        </p:spPr>
        <p:txBody>
          <a:bodyPr wrap="none" rtlCol="0">
            <a:spAutoFit/>
          </a:bodyPr>
          <a:lstStyle/>
          <a:p>
            <a:pPr algn="ctr"/>
            <a:r>
              <a:rPr lang="en-US" dirty="0" smtClean="0"/>
              <a:t>Relevant Rule(s) </a:t>
            </a:r>
          </a:p>
          <a:p>
            <a:pPr algn="ctr"/>
            <a:r>
              <a:rPr lang="en-US" dirty="0" smtClean="0"/>
              <a:t>(i.e. colored boxes) Activated</a:t>
            </a:r>
            <a:endParaRPr lang="en-US" dirty="0"/>
          </a:p>
        </p:txBody>
      </p:sp>
      <p:sp>
        <p:nvSpPr>
          <p:cNvPr id="3" name="Date Placeholder 2"/>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370160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Fields and Terms: Machine Learning</a:t>
            </a:r>
            <a:endParaRPr lang="en-US" dirty="0"/>
          </a:p>
        </p:txBody>
      </p:sp>
      <p:pic>
        <p:nvPicPr>
          <p:cNvPr id="6" name="Picture 5"/>
          <p:cNvPicPr>
            <a:picLocks noChangeAspect="1"/>
          </p:cNvPicPr>
          <p:nvPr/>
        </p:nvPicPr>
        <p:blipFill>
          <a:blip r:embed="rId3"/>
          <a:stretch>
            <a:fillRect/>
          </a:stretch>
        </p:blipFill>
        <p:spPr>
          <a:xfrm>
            <a:off x="0" y="1548062"/>
            <a:ext cx="9144000" cy="4776538"/>
          </a:xfrm>
          <a:prstGeom prst="rect">
            <a:avLst/>
          </a:prstGeom>
        </p:spPr>
      </p:pic>
      <p:sp>
        <p:nvSpPr>
          <p:cNvPr id="7" name="Date Placeholder 6"/>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2414846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Piecewise Learning Paradigm</a:t>
            </a:r>
            <a:endParaRPr lang="en-US" dirty="0"/>
          </a:p>
        </p:txBody>
      </p:sp>
      <p:pic>
        <p:nvPicPr>
          <p:cNvPr id="1026" name="Picture 2" descr="https://upload.wikimedia.org/wikipedia/commons/5/5f/Function_approximation_with_LCS_ru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703185"/>
            <a:ext cx="3505200" cy="4949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piecewise 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09800"/>
            <a:ext cx="4266063" cy="299264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4233522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6-Bit Multiplexer Problem (Model of Epistasis &amp; Heterogeneity)</a:t>
            </a:r>
            <a:endParaRPr lang="en-US" dirty="0"/>
          </a:p>
        </p:txBody>
      </p:sp>
      <p:pic>
        <p:nvPicPr>
          <p:cNvPr id="7" name="Picture 6"/>
          <p:cNvPicPr>
            <a:picLocks noChangeAspect="1"/>
          </p:cNvPicPr>
          <p:nvPr/>
        </p:nvPicPr>
        <p:blipFill>
          <a:blip r:embed="rId2"/>
          <a:stretch>
            <a:fillRect/>
          </a:stretch>
        </p:blipFill>
        <p:spPr>
          <a:xfrm>
            <a:off x="457200" y="1905000"/>
            <a:ext cx="8133423" cy="4015298"/>
          </a:xfrm>
          <a:prstGeom prst="rect">
            <a:avLst/>
          </a:prstGeom>
        </p:spPr>
      </p:pic>
      <p:sp>
        <p:nvSpPr>
          <p:cNvPr id="3" name="Date Placeholder 2"/>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6684695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Piecewise Solution to 6-Bit Multiplexer</a:t>
            </a:r>
            <a:endParaRPr lang="en-US" dirty="0"/>
          </a:p>
        </p:txBody>
      </p:sp>
      <p:pic>
        <p:nvPicPr>
          <p:cNvPr id="6" name="Picture 5"/>
          <p:cNvPicPr>
            <a:picLocks noChangeAspect="1"/>
          </p:cNvPicPr>
          <p:nvPr/>
        </p:nvPicPr>
        <p:blipFill>
          <a:blip r:embed="rId2"/>
          <a:stretch>
            <a:fillRect/>
          </a:stretch>
        </p:blipFill>
        <p:spPr>
          <a:xfrm>
            <a:off x="0" y="2438400"/>
            <a:ext cx="8937988" cy="3350565"/>
          </a:xfrm>
          <a:prstGeom prst="rect">
            <a:avLst/>
          </a:prstGeom>
        </p:spPr>
      </p:pic>
      <p:sp>
        <p:nvSpPr>
          <p:cNvPr id="3" name="Date Placeholder 2"/>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8367446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n-Bit Multiplexer Problem Benchmark</a:t>
            </a:r>
            <a:endParaRPr lang="en-US" dirty="0"/>
          </a:p>
        </p:txBody>
      </p:sp>
      <p:sp>
        <p:nvSpPr>
          <p:cNvPr id="3" name="Content Placeholder 2"/>
          <p:cNvSpPr>
            <a:spLocks noGrp="1"/>
          </p:cNvSpPr>
          <p:nvPr>
            <p:ph idx="1"/>
          </p:nvPr>
        </p:nvSpPr>
        <p:spPr>
          <a:xfrm>
            <a:off x="457200" y="1600200"/>
            <a:ext cx="8229600" cy="2286000"/>
          </a:xfrm>
        </p:spPr>
        <p:txBody>
          <a:bodyPr>
            <a:normAutofit fontScale="77500" lnSpcReduction="20000"/>
          </a:bodyPr>
          <a:lstStyle/>
          <a:p>
            <a:r>
              <a:rPr lang="en-US" dirty="0"/>
              <a:t>TO SOLVE: Any Multiplexer</a:t>
            </a:r>
          </a:p>
          <a:p>
            <a:pPr lvl="1"/>
            <a:r>
              <a:rPr lang="en-US" dirty="0"/>
              <a:t>No single attribute has any association with endpoint</a:t>
            </a:r>
          </a:p>
          <a:p>
            <a:pPr lvl="1"/>
            <a:r>
              <a:rPr lang="en-US" dirty="0"/>
              <a:t>Only a certain subset of attributes is predictive for a given individual belonging to an underlying subgroup (i.e. latent class)</a:t>
            </a:r>
          </a:p>
          <a:p>
            <a:endParaRPr lang="en-US" dirty="0" smtClean="0"/>
          </a:p>
          <a:p>
            <a:r>
              <a:rPr lang="en-US" dirty="0"/>
              <a:t>TO SOLVE: 135-bit Multiplexer</a:t>
            </a:r>
          </a:p>
          <a:p>
            <a:pPr lvl="1"/>
            <a:r>
              <a:rPr lang="en-US" dirty="0"/>
              <a:t>All 135 attributes are predictive in at least some subset of the dataset.</a:t>
            </a:r>
          </a:p>
          <a:p>
            <a:pPr lvl="1"/>
            <a:r>
              <a:rPr lang="en-US" dirty="0"/>
              <a:t>Non-RBML approaches would need to include all 135 attributes together in a single model properly capturing underlying epistasis and heterogeneity.</a:t>
            </a:r>
          </a:p>
          <a:p>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267200"/>
            <a:ext cx="6811015" cy="2089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ate Placeholder 5"/>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36332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LCS Video (13 min)</a:t>
            </a:r>
            <a:endParaRPr lang="en-US" dirty="0"/>
          </a:p>
        </p:txBody>
      </p:sp>
      <p:pic>
        <p:nvPicPr>
          <p:cNvPr id="6" name="Picture 5"/>
          <p:cNvPicPr>
            <a:picLocks noChangeAspect="1"/>
          </p:cNvPicPr>
          <p:nvPr/>
        </p:nvPicPr>
        <p:blipFill rotWithShape="1">
          <a:blip r:embed="rId2"/>
          <a:srcRect/>
          <a:stretch/>
        </p:blipFill>
        <p:spPr>
          <a:xfrm>
            <a:off x="97669" y="1501254"/>
            <a:ext cx="9046331" cy="5177612"/>
          </a:xfrm>
          <a:prstGeom prst="rect">
            <a:avLst/>
          </a:prstGeom>
        </p:spPr>
      </p:pic>
      <p:sp>
        <p:nvSpPr>
          <p:cNvPr id="3" name="Date Placeholder 2"/>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6307172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Learning Classifier System</a:t>
            </a:r>
            <a:endParaRPr lang="en-US" dirty="0"/>
          </a:p>
        </p:txBody>
      </p:sp>
      <p:pic>
        <p:nvPicPr>
          <p:cNvPr id="6" name="Picture 5"/>
          <p:cNvPicPr>
            <a:picLocks noChangeAspect="1"/>
          </p:cNvPicPr>
          <p:nvPr/>
        </p:nvPicPr>
        <p:blipFill>
          <a:blip r:embed="rId2"/>
          <a:stretch>
            <a:fillRect/>
          </a:stretch>
        </p:blipFill>
        <p:spPr>
          <a:xfrm>
            <a:off x="1219200" y="1626920"/>
            <a:ext cx="6288097" cy="5212205"/>
          </a:xfrm>
          <a:prstGeom prst="rect">
            <a:avLst/>
          </a:prstGeom>
        </p:spPr>
      </p:pic>
      <p:sp>
        <p:nvSpPr>
          <p:cNvPr id="3" name="Date Placeholder 2"/>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7538326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4419600"/>
          </a:xfrm>
        </p:spPr>
        <p:txBody>
          <a:bodyPr>
            <a:normAutofit fontScale="77500" lnSpcReduction="20000"/>
          </a:bodyPr>
          <a:lstStyle/>
          <a:p>
            <a:r>
              <a:rPr lang="en-US" dirty="0" smtClean="0"/>
              <a:t>Extended Supervised Tracking and Classifying System</a:t>
            </a:r>
          </a:p>
          <a:p>
            <a:endParaRPr lang="en-US" dirty="0"/>
          </a:p>
          <a:p>
            <a:r>
              <a:rPr lang="en-US" dirty="0" smtClean="0"/>
              <a:t>Goal: </a:t>
            </a:r>
            <a:r>
              <a:rPr lang="en-US" i="1" dirty="0" smtClean="0"/>
              <a:t>Develop a machine learning algorithm that limited assumptions and maximized application flexibility within the context of supervised learning problems. </a:t>
            </a:r>
          </a:p>
          <a:p>
            <a:endParaRPr lang="en-US" dirty="0"/>
          </a:p>
          <a:p>
            <a:r>
              <a:rPr lang="en-US" dirty="0" smtClean="0"/>
              <a:t>Geared towards bioinformatics and genetic epidemiology applications.</a:t>
            </a:r>
          </a:p>
          <a:p>
            <a:endParaRPr lang="en-US" dirty="0"/>
          </a:p>
          <a:p>
            <a:r>
              <a:rPr lang="en-US" dirty="0" smtClean="0"/>
              <a:t>Can successfully model epistatic and </a:t>
            </a:r>
            <a:r>
              <a:rPr lang="en-US" u="sng" dirty="0" smtClean="0"/>
              <a:t>heterogeneous</a:t>
            </a:r>
            <a:r>
              <a:rPr lang="en-US" dirty="0" smtClean="0"/>
              <a:t> patterns in an interpretable manner. </a:t>
            </a:r>
          </a:p>
          <a:p>
            <a:endParaRPr lang="en-US" dirty="0"/>
          </a:p>
          <a:p>
            <a:r>
              <a:rPr lang="en-US" dirty="0" smtClean="0"/>
              <a:t>Can identify heterogeneous candidate patient subgroups without prior knowledge.</a:t>
            </a:r>
          </a:p>
          <a:p>
            <a:endParaRPr lang="en-US" dirty="0"/>
          </a:p>
          <a:p>
            <a:r>
              <a:rPr lang="en-US" dirty="0" smtClean="0"/>
              <a:t>First and only algorithm in the world to report solving the 135-bit multiplexer problem directly.</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609600"/>
            <a:ext cx="5167484" cy="1307830"/>
          </a:xfrm>
          <a:prstGeom prst="rect">
            <a:avLst/>
          </a:prstGeom>
        </p:spPr>
      </p:pic>
      <p:sp>
        <p:nvSpPr>
          <p:cNvPr id="2" name="Date Placeholder 1"/>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7258792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5003313" y="2236375"/>
            <a:ext cx="0" cy="265678"/>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24884" y="2099846"/>
            <a:ext cx="4296216" cy="4497342"/>
          </a:xfrm>
          <a:prstGeom prst="rect">
            <a:avLst/>
          </a:prstGeom>
          <a:solidFill>
            <a:schemeClr val="bg1">
              <a:lumMod val="7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 name="Rectangle 8"/>
          <p:cNvSpPr/>
          <p:nvPr/>
        </p:nvSpPr>
        <p:spPr>
          <a:xfrm>
            <a:off x="1290575" y="2886833"/>
            <a:ext cx="1177463" cy="1039027"/>
          </a:xfrm>
          <a:prstGeom prst="rect">
            <a:avLst/>
          </a:prstGeom>
          <a:solidFill>
            <a:schemeClr val="bg1">
              <a:lumMod val="95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tx1"/>
                </a:solidFill>
              </a:rPr>
              <a:t>[P]</a:t>
            </a:r>
            <a:endParaRPr lang="en-US" sz="1050" dirty="0">
              <a:solidFill>
                <a:schemeClr val="tx1"/>
              </a:solidFill>
            </a:endParaRPr>
          </a:p>
        </p:txBody>
      </p:sp>
      <p:sp>
        <p:nvSpPr>
          <p:cNvPr id="10" name="Rectangle 9"/>
          <p:cNvSpPr/>
          <p:nvPr/>
        </p:nvSpPr>
        <p:spPr>
          <a:xfrm>
            <a:off x="1297782" y="4289680"/>
            <a:ext cx="687669" cy="622055"/>
          </a:xfrm>
          <a:prstGeom prst="rect">
            <a:avLst/>
          </a:prstGeom>
          <a:solidFill>
            <a:schemeClr val="accent6"/>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tx1"/>
                </a:solidFill>
              </a:rPr>
              <a:t>[M]</a:t>
            </a:r>
            <a:endParaRPr lang="en-US" sz="1050" dirty="0">
              <a:solidFill>
                <a:schemeClr val="tx1"/>
              </a:solidFill>
            </a:endParaRPr>
          </a:p>
        </p:txBody>
      </p:sp>
      <p:cxnSp>
        <p:nvCxnSpPr>
          <p:cNvPr id="11" name="Straight Arrow Connector 10"/>
          <p:cNvCxnSpPr/>
          <p:nvPr/>
        </p:nvCxnSpPr>
        <p:spPr>
          <a:xfrm rot="5400000">
            <a:off x="2153348" y="2653225"/>
            <a:ext cx="292141"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2592415" y="2210952"/>
            <a:ext cx="0" cy="5967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28600" y="3167773"/>
            <a:ext cx="860227" cy="608780"/>
          </a:xfrm>
          <a:prstGeom prst="ellipse">
            <a:avLst/>
          </a:prstGeom>
          <a:solidFill>
            <a:srgbClr val="92D050"/>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Covering</a:t>
            </a:r>
            <a:endParaRPr lang="en-US" sz="800" dirty="0">
              <a:solidFill>
                <a:schemeClr val="tx1"/>
              </a:solidFill>
              <a:latin typeface="Arial" panose="020B0604020202020204" pitchFamily="34" charset="0"/>
              <a:cs typeface="Arial" panose="020B0604020202020204" pitchFamily="34" charset="0"/>
            </a:endParaRPr>
          </a:p>
        </p:txBody>
      </p:sp>
      <p:sp>
        <p:nvSpPr>
          <p:cNvPr id="14" name="Oval 13"/>
          <p:cNvSpPr/>
          <p:nvPr/>
        </p:nvSpPr>
        <p:spPr>
          <a:xfrm>
            <a:off x="2990593" y="3107646"/>
            <a:ext cx="898371" cy="656019"/>
          </a:xfrm>
          <a:prstGeom prst="ellipse">
            <a:avLst/>
          </a:prstGeom>
          <a:solidFill>
            <a:srgbClr val="92D050"/>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Genetic</a:t>
            </a:r>
          </a:p>
          <a:p>
            <a:pPr algn="ctr"/>
            <a:r>
              <a:rPr lang="en-US" sz="800" dirty="0" smtClean="0">
                <a:solidFill>
                  <a:schemeClr val="tx1"/>
                </a:solidFill>
                <a:latin typeface="Arial" panose="020B0604020202020204" pitchFamily="34" charset="0"/>
                <a:cs typeface="Arial" panose="020B0604020202020204" pitchFamily="34" charset="0"/>
              </a:rPr>
              <a:t>Algorithm</a:t>
            </a:r>
          </a:p>
          <a:p>
            <a:pPr algn="ctr"/>
            <a:r>
              <a:rPr lang="en-US" sz="800" dirty="0" smtClean="0">
                <a:solidFill>
                  <a:schemeClr val="tx1"/>
                </a:solidFill>
                <a:latin typeface="Arial" panose="020B0604020202020204" pitchFamily="34" charset="0"/>
                <a:cs typeface="Arial" panose="020B0604020202020204" pitchFamily="34" charset="0"/>
              </a:rPr>
              <a:t>[C]</a:t>
            </a:r>
            <a:endParaRPr lang="en-US" sz="800" dirty="0">
              <a:solidFill>
                <a:schemeClr val="tx1"/>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V="1">
            <a:off x="1102411" y="3472162"/>
            <a:ext cx="156518"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364875" y="2791972"/>
            <a:ext cx="199646"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2</a:t>
            </a:r>
            <a:endParaRPr lang="en-US" sz="1050" b="1" dirty="0">
              <a:solidFill>
                <a:schemeClr val="tx1"/>
              </a:solidFill>
            </a:endParaRPr>
          </a:p>
        </p:txBody>
      </p:sp>
      <p:sp>
        <p:nvSpPr>
          <p:cNvPr id="17" name="Oval 16"/>
          <p:cNvSpPr/>
          <p:nvPr/>
        </p:nvSpPr>
        <p:spPr>
          <a:xfrm>
            <a:off x="1541794" y="4206996"/>
            <a:ext cx="199646"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3</a:t>
            </a:r>
            <a:endParaRPr lang="en-US" sz="1050" b="1" dirty="0">
              <a:solidFill>
                <a:schemeClr val="tx1"/>
              </a:solidFill>
            </a:endParaRPr>
          </a:p>
        </p:txBody>
      </p:sp>
      <p:sp>
        <p:nvSpPr>
          <p:cNvPr id="18" name="Oval 17"/>
          <p:cNvSpPr/>
          <p:nvPr/>
        </p:nvSpPr>
        <p:spPr>
          <a:xfrm>
            <a:off x="304800" y="3107646"/>
            <a:ext cx="199646"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5</a:t>
            </a:r>
            <a:endParaRPr lang="en-US" sz="1050" b="1" dirty="0">
              <a:solidFill>
                <a:schemeClr val="tx1"/>
              </a:solidFill>
            </a:endParaRPr>
          </a:p>
        </p:txBody>
      </p:sp>
      <p:sp>
        <p:nvSpPr>
          <p:cNvPr id="19" name="Oval 18"/>
          <p:cNvSpPr/>
          <p:nvPr/>
        </p:nvSpPr>
        <p:spPr>
          <a:xfrm>
            <a:off x="2890770" y="3309289"/>
            <a:ext cx="199646"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9</a:t>
            </a:r>
            <a:endParaRPr lang="en-US" sz="1050" b="1" dirty="0">
              <a:solidFill>
                <a:schemeClr val="tx1"/>
              </a:solidFill>
            </a:endParaRPr>
          </a:p>
        </p:txBody>
      </p:sp>
      <p:cxnSp>
        <p:nvCxnSpPr>
          <p:cNvPr id="20" name="Straight Arrow Connector 19"/>
          <p:cNvCxnSpPr>
            <a:stCxn id="19" idx="2"/>
          </p:cNvCxnSpPr>
          <p:nvPr/>
        </p:nvCxnSpPr>
        <p:spPr>
          <a:xfrm flipH="1">
            <a:off x="2596227" y="3411830"/>
            <a:ext cx="29454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137270" y="6159072"/>
            <a:ext cx="1083548" cy="364490"/>
          </a:xfrm>
          <a:prstGeom prst="ellipse">
            <a:avLst/>
          </a:prstGeom>
          <a:solidFill>
            <a:schemeClr val="accent4">
              <a:lumMod val="60000"/>
              <a:lumOff val="40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Update Rule</a:t>
            </a:r>
          </a:p>
          <a:p>
            <a:pPr algn="ctr"/>
            <a:r>
              <a:rPr lang="en-US" sz="800" dirty="0" smtClean="0">
                <a:solidFill>
                  <a:schemeClr val="tx1"/>
                </a:solidFill>
                <a:latin typeface="Arial" panose="020B0604020202020204" pitchFamily="34" charset="0"/>
                <a:cs typeface="Arial" panose="020B0604020202020204" pitchFamily="34" charset="0"/>
              </a:rPr>
              <a:t>Parameters</a:t>
            </a:r>
            <a:endParaRPr lang="en-US" sz="800" dirty="0">
              <a:solidFill>
                <a:schemeClr val="tx1"/>
              </a:solidFill>
              <a:latin typeface="Arial" panose="020B0604020202020204" pitchFamily="34" charset="0"/>
              <a:cs typeface="Arial" panose="020B0604020202020204" pitchFamily="34" charset="0"/>
            </a:endParaRPr>
          </a:p>
        </p:txBody>
      </p:sp>
      <p:sp>
        <p:nvSpPr>
          <p:cNvPr id="22" name="Oval 21"/>
          <p:cNvSpPr/>
          <p:nvPr/>
        </p:nvSpPr>
        <p:spPr>
          <a:xfrm>
            <a:off x="1105910" y="6238776"/>
            <a:ext cx="199646"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6</a:t>
            </a:r>
            <a:endParaRPr lang="en-US" sz="1050" b="1" dirty="0">
              <a:solidFill>
                <a:schemeClr val="tx1"/>
              </a:solidFill>
            </a:endParaRPr>
          </a:p>
        </p:txBody>
      </p:sp>
      <p:cxnSp>
        <p:nvCxnSpPr>
          <p:cNvPr id="23" name="Straight Arrow Connector 22"/>
          <p:cNvCxnSpPr/>
          <p:nvPr/>
        </p:nvCxnSpPr>
        <p:spPr>
          <a:xfrm flipH="1" flipV="1">
            <a:off x="1473265" y="5930156"/>
            <a:ext cx="68529" cy="197173"/>
          </a:xfrm>
          <a:prstGeom prst="straightConnector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759007" y="5922247"/>
            <a:ext cx="62617" cy="205082"/>
          </a:xfrm>
          <a:prstGeom prst="straightConnector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315063" y="2270628"/>
            <a:ext cx="804545" cy="364490"/>
          </a:xfrm>
          <a:prstGeom prst="ellipse">
            <a:avLst/>
          </a:prstGeom>
          <a:solidFill>
            <a:schemeClr val="accent4">
              <a:lumMod val="60000"/>
              <a:lumOff val="40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Deletion</a:t>
            </a:r>
            <a:endParaRPr lang="en-US" sz="800" dirty="0">
              <a:solidFill>
                <a:schemeClr val="tx1"/>
              </a:solidFill>
              <a:latin typeface="Arial" panose="020B0604020202020204" pitchFamily="34" charset="0"/>
              <a:cs typeface="Arial" panose="020B0604020202020204" pitchFamily="34" charset="0"/>
            </a:endParaRPr>
          </a:p>
        </p:txBody>
      </p:sp>
      <p:sp>
        <p:nvSpPr>
          <p:cNvPr id="26" name="Oval 25"/>
          <p:cNvSpPr/>
          <p:nvPr/>
        </p:nvSpPr>
        <p:spPr>
          <a:xfrm>
            <a:off x="1102412" y="2193572"/>
            <a:ext cx="488534"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10</a:t>
            </a:r>
            <a:endParaRPr lang="en-US" sz="1050" b="1" dirty="0">
              <a:solidFill>
                <a:schemeClr val="tx1"/>
              </a:solidFill>
            </a:endParaRPr>
          </a:p>
        </p:txBody>
      </p:sp>
      <p:cxnSp>
        <p:nvCxnSpPr>
          <p:cNvPr id="27" name="Straight Arrow Connector 26"/>
          <p:cNvCxnSpPr/>
          <p:nvPr/>
        </p:nvCxnSpPr>
        <p:spPr>
          <a:xfrm flipH="1" flipV="1">
            <a:off x="1728182" y="2703036"/>
            <a:ext cx="0" cy="159689"/>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24884" y="1374548"/>
            <a:ext cx="4296216" cy="619001"/>
          </a:xfrm>
          <a:prstGeom prst="rect">
            <a:avLst/>
          </a:prstGeom>
          <a:solidFill>
            <a:schemeClr val="bg1">
              <a:lumMod val="5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smtClean="0">
                <a:latin typeface="Arial" panose="020B0604020202020204" pitchFamily="34" charset="0"/>
                <a:cs typeface="Arial" panose="020B0604020202020204" pitchFamily="34" charset="0"/>
              </a:rPr>
              <a:t>Pre-Processing</a:t>
            </a:r>
            <a:r>
              <a:rPr lang="en-US" sz="1400" dirty="0" smtClean="0">
                <a:latin typeface="Arial" panose="020B0604020202020204" pitchFamily="34" charset="0"/>
                <a:cs typeface="Arial" panose="020B0604020202020204" pitchFamily="34" charset="0"/>
              </a:rPr>
              <a:t>:   </a:t>
            </a:r>
            <a:r>
              <a:rPr lang="en-US" sz="1400" dirty="0" smtClean="0">
                <a:solidFill>
                  <a:schemeClr val="tx1"/>
                </a:solidFill>
                <a:latin typeface="Arial" panose="020B0604020202020204" pitchFamily="34" charset="0"/>
                <a:cs typeface="Arial" panose="020B0604020202020204" pitchFamily="34" charset="0"/>
              </a:rPr>
              <a:t>Expert Knowledge Discovery</a:t>
            </a:r>
            <a:endParaRPr lang="en-US" sz="1400" dirty="0">
              <a:solidFill>
                <a:schemeClr val="tx1"/>
              </a:solidFill>
              <a:latin typeface="Arial" panose="020B0604020202020204" pitchFamily="34" charset="0"/>
              <a:cs typeface="Arial" panose="020B0604020202020204" pitchFamily="34" charset="0"/>
            </a:endParaRPr>
          </a:p>
        </p:txBody>
      </p:sp>
      <p:sp>
        <p:nvSpPr>
          <p:cNvPr id="29" name="Rectangle 28"/>
          <p:cNvSpPr/>
          <p:nvPr/>
        </p:nvSpPr>
        <p:spPr>
          <a:xfrm>
            <a:off x="4786005" y="2746552"/>
            <a:ext cx="3323028" cy="600699"/>
          </a:xfrm>
          <a:prstGeom prst="rect">
            <a:avLst/>
          </a:prstGeom>
          <a:solidFill>
            <a:schemeClr val="tx1">
              <a:lumMod val="50000"/>
              <a:lumOff val="50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smtClean="0">
                <a:solidFill>
                  <a:schemeClr val="bg1"/>
                </a:solidFill>
                <a:latin typeface="Arial" panose="020B0604020202020204" pitchFamily="34" charset="0"/>
                <a:cs typeface="Arial" panose="020B0604020202020204" pitchFamily="34" charset="0"/>
              </a:rPr>
              <a:t>Post-Processing</a:t>
            </a:r>
            <a:r>
              <a:rPr lang="en-US" sz="1400" dirty="0" smtClean="0">
                <a:solidFill>
                  <a:schemeClr val="bg1"/>
                </a:solidFill>
                <a:latin typeface="Arial" panose="020B0604020202020204" pitchFamily="34" charset="0"/>
                <a:cs typeface="Arial" panose="020B0604020202020204" pitchFamily="34" charset="0"/>
              </a:rPr>
              <a:t>:  </a:t>
            </a:r>
            <a:r>
              <a:rPr lang="en-US" sz="1400" dirty="0" smtClean="0">
                <a:solidFill>
                  <a:schemeClr val="tx1"/>
                </a:solidFill>
                <a:latin typeface="Arial" panose="020B0604020202020204" pitchFamily="34" charset="0"/>
                <a:cs typeface="Arial" panose="020B0604020202020204" pitchFamily="34" charset="0"/>
              </a:rPr>
              <a:t>Rule Compaction</a:t>
            </a:r>
            <a:endParaRPr lang="en-US" sz="1400" dirty="0">
              <a:solidFill>
                <a:schemeClr val="tx1"/>
              </a:solidFill>
              <a:latin typeface="Arial" panose="020B0604020202020204" pitchFamily="34" charset="0"/>
              <a:cs typeface="Arial" panose="020B0604020202020204" pitchFamily="34" charset="0"/>
            </a:endParaRPr>
          </a:p>
        </p:txBody>
      </p:sp>
      <p:sp>
        <p:nvSpPr>
          <p:cNvPr id="30" name="Rectangle 29"/>
          <p:cNvSpPr/>
          <p:nvPr/>
        </p:nvSpPr>
        <p:spPr>
          <a:xfrm>
            <a:off x="4793475" y="1856828"/>
            <a:ext cx="1742941" cy="410164"/>
          </a:xfrm>
          <a:prstGeom prst="rect">
            <a:avLst/>
          </a:prstGeom>
          <a:solidFill>
            <a:srgbClr val="00B0F0"/>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800">
              <a:solidFill>
                <a:prstClr val="white"/>
              </a:solidFill>
            </a:endParaRPr>
          </a:p>
        </p:txBody>
      </p:sp>
      <p:sp>
        <p:nvSpPr>
          <p:cNvPr id="31" name="TextBox 30"/>
          <p:cNvSpPr txBox="1"/>
          <p:nvPr/>
        </p:nvSpPr>
        <p:spPr>
          <a:xfrm>
            <a:off x="5281499" y="1935749"/>
            <a:ext cx="871470" cy="276999"/>
          </a:xfrm>
          <a:prstGeom prst="rect">
            <a:avLst/>
          </a:prstGeom>
          <a:noFill/>
          <a:ln w="12700">
            <a:noFill/>
          </a:ln>
        </p:spPr>
        <p:txBody>
          <a:bodyPr wrap="square" rtlCol="0">
            <a:spAutoFit/>
          </a:bodyPr>
          <a:lstStyle/>
          <a:p>
            <a:pPr fontAlgn="base">
              <a:spcBef>
                <a:spcPct val="0"/>
              </a:spcBef>
              <a:spcAft>
                <a:spcPct val="0"/>
              </a:spcAft>
            </a:pPr>
            <a:r>
              <a:rPr lang="en-US" sz="1200" dirty="0" smtClean="0">
                <a:solidFill>
                  <a:prstClr val="black"/>
                </a:solidFill>
                <a:latin typeface="Arial" charset="0"/>
              </a:rPr>
              <a:t>Data Set</a:t>
            </a:r>
            <a:endParaRPr lang="en-US" sz="1200" dirty="0">
              <a:solidFill>
                <a:prstClr val="black"/>
              </a:solidFill>
              <a:latin typeface="Arial" charset="0"/>
            </a:endParaRPr>
          </a:p>
        </p:txBody>
      </p:sp>
      <p:cxnSp>
        <p:nvCxnSpPr>
          <p:cNvPr id="32" name="Straight Connector 31"/>
          <p:cNvCxnSpPr/>
          <p:nvPr/>
        </p:nvCxnSpPr>
        <p:spPr>
          <a:xfrm>
            <a:off x="5002395" y="1856828"/>
            <a:ext cx="918" cy="41016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686182" y="1959369"/>
            <a:ext cx="207116"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1</a:t>
            </a:r>
            <a:endParaRPr lang="en-US" sz="1050" b="1" dirty="0">
              <a:solidFill>
                <a:schemeClr val="tx1"/>
              </a:solidFill>
            </a:endParaRPr>
          </a:p>
        </p:txBody>
      </p:sp>
      <p:cxnSp>
        <p:nvCxnSpPr>
          <p:cNvPr id="34" name="Straight Arrow Connector 33"/>
          <p:cNvCxnSpPr/>
          <p:nvPr/>
        </p:nvCxnSpPr>
        <p:spPr>
          <a:xfrm flipH="1">
            <a:off x="1643994" y="3925859"/>
            <a:ext cx="2829" cy="238646"/>
          </a:xfrm>
          <a:prstGeom prst="straightConnector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1302536" y="5260383"/>
            <a:ext cx="682915" cy="622055"/>
            <a:chOff x="2639616" y="8080526"/>
            <a:chExt cx="1492826" cy="1386779"/>
          </a:xfrm>
          <a:effectLst>
            <a:outerShdw blurRad="50800" dist="38100" dir="8100000" algn="tr" rotWithShape="0">
              <a:prstClr val="black">
                <a:alpha val="40000"/>
              </a:prstClr>
            </a:outerShdw>
          </a:effectLst>
        </p:grpSpPr>
        <p:sp>
          <p:nvSpPr>
            <p:cNvPr id="36" name="Rectangle 35"/>
            <p:cNvSpPr/>
            <p:nvPr/>
          </p:nvSpPr>
          <p:spPr>
            <a:xfrm>
              <a:off x="3386029" y="8080526"/>
              <a:ext cx="746413" cy="1386779"/>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tx1"/>
                  </a:solidFill>
                </a:rPr>
                <a:t>[C]</a:t>
              </a:r>
              <a:endParaRPr lang="en-US" sz="1050" dirty="0">
                <a:solidFill>
                  <a:schemeClr val="tx1"/>
                </a:solidFill>
              </a:endParaRPr>
            </a:p>
          </p:txBody>
        </p:sp>
        <p:sp>
          <p:nvSpPr>
            <p:cNvPr id="37" name="Rectangle 36"/>
            <p:cNvSpPr/>
            <p:nvPr/>
          </p:nvSpPr>
          <p:spPr>
            <a:xfrm>
              <a:off x="2639616" y="8080526"/>
              <a:ext cx="746413" cy="138677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dirty="0" smtClean="0">
                  <a:solidFill>
                    <a:schemeClr val="tx1"/>
                  </a:solidFill>
                </a:rPr>
                <a:t>[I]</a:t>
              </a:r>
              <a:endParaRPr lang="en-US" sz="1050" dirty="0">
                <a:solidFill>
                  <a:schemeClr val="tx1"/>
                </a:solidFill>
              </a:endParaRPr>
            </a:p>
          </p:txBody>
        </p:sp>
      </p:grpSp>
      <p:sp>
        <p:nvSpPr>
          <p:cNvPr id="38" name="Oval 37"/>
          <p:cNvSpPr/>
          <p:nvPr/>
        </p:nvSpPr>
        <p:spPr>
          <a:xfrm>
            <a:off x="1534096" y="5163835"/>
            <a:ext cx="199646"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4</a:t>
            </a:r>
            <a:endParaRPr lang="en-US" sz="1050" b="1" dirty="0">
              <a:solidFill>
                <a:schemeClr val="tx1"/>
              </a:solidFill>
            </a:endParaRPr>
          </a:p>
        </p:txBody>
      </p:sp>
      <p:sp>
        <p:nvSpPr>
          <p:cNvPr id="39" name="Oval 38"/>
          <p:cNvSpPr/>
          <p:nvPr/>
        </p:nvSpPr>
        <p:spPr>
          <a:xfrm>
            <a:off x="2097198" y="4264034"/>
            <a:ext cx="1136814" cy="352248"/>
          </a:xfrm>
          <a:prstGeom prst="ellipse">
            <a:avLst/>
          </a:prstGeom>
          <a:solidFill>
            <a:schemeClr val="accent4">
              <a:lumMod val="60000"/>
              <a:lumOff val="40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rial" panose="020B0604020202020204" pitchFamily="34" charset="0"/>
                <a:cs typeface="Arial" panose="020B0604020202020204" pitchFamily="34" charset="0"/>
              </a:rPr>
              <a:t>Subsumption</a:t>
            </a:r>
            <a:endParaRPr lang="en-US" sz="800" dirty="0">
              <a:solidFill>
                <a:schemeClr val="tx1"/>
              </a:solidFill>
              <a:latin typeface="Arial" panose="020B0604020202020204" pitchFamily="34" charset="0"/>
              <a:cs typeface="Arial" panose="020B0604020202020204" pitchFamily="34" charset="0"/>
            </a:endParaRPr>
          </a:p>
        </p:txBody>
      </p:sp>
      <p:sp>
        <p:nvSpPr>
          <p:cNvPr id="40" name="Oval 39"/>
          <p:cNvSpPr/>
          <p:nvPr/>
        </p:nvSpPr>
        <p:spPr>
          <a:xfrm>
            <a:off x="2541129" y="4161493"/>
            <a:ext cx="199646"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7</a:t>
            </a:r>
            <a:endParaRPr lang="en-US" sz="1050" b="1" dirty="0">
              <a:solidFill>
                <a:schemeClr val="tx1"/>
              </a:solidFill>
            </a:endParaRPr>
          </a:p>
        </p:txBody>
      </p:sp>
      <p:cxnSp>
        <p:nvCxnSpPr>
          <p:cNvPr id="41" name="Straight Arrow Connector 40"/>
          <p:cNvCxnSpPr>
            <a:stCxn id="10" idx="2"/>
          </p:cNvCxnSpPr>
          <p:nvPr/>
        </p:nvCxnSpPr>
        <p:spPr>
          <a:xfrm>
            <a:off x="1641617" y="4911733"/>
            <a:ext cx="281" cy="210436"/>
          </a:xfrm>
          <a:prstGeom prst="straightConnector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3450079" y="4253116"/>
            <a:ext cx="922590" cy="356646"/>
          </a:xfrm>
          <a:prstGeom prst="ellipse">
            <a:avLst/>
          </a:prstGeom>
          <a:solidFill>
            <a:schemeClr val="tx2">
              <a:lumMod val="40000"/>
              <a:lumOff val="60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Attribute Feedback</a:t>
            </a:r>
            <a:endParaRPr lang="en-US" sz="800" dirty="0">
              <a:solidFill>
                <a:schemeClr val="tx1"/>
              </a:solidFill>
              <a:latin typeface="Arial" panose="020B0604020202020204" pitchFamily="34" charset="0"/>
              <a:cs typeface="Arial" panose="020B0604020202020204" pitchFamily="34" charset="0"/>
            </a:endParaRPr>
          </a:p>
        </p:txBody>
      </p:sp>
      <p:sp>
        <p:nvSpPr>
          <p:cNvPr id="43" name="Oval 42"/>
          <p:cNvSpPr/>
          <p:nvPr/>
        </p:nvSpPr>
        <p:spPr>
          <a:xfrm>
            <a:off x="228600" y="2511558"/>
            <a:ext cx="977133" cy="382955"/>
          </a:xfrm>
          <a:prstGeom prst="ellipse">
            <a:avLst/>
          </a:prstGeom>
          <a:solidFill>
            <a:schemeClr val="tx2">
              <a:lumMod val="40000"/>
              <a:lumOff val="60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Expert Knowledge</a:t>
            </a:r>
            <a:endParaRPr lang="en-US" sz="800" dirty="0">
              <a:solidFill>
                <a:schemeClr val="tx1"/>
              </a:solidFill>
              <a:latin typeface="Arial" panose="020B0604020202020204" pitchFamily="34" charset="0"/>
              <a:cs typeface="Arial" panose="020B0604020202020204" pitchFamily="34" charset="0"/>
            </a:endParaRPr>
          </a:p>
        </p:txBody>
      </p:sp>
      <p:cxnSp>
        <p:nvCxnSpPr>
          <p:cNvPr id="44" name="Straight Arrow Connector 43"/>
          <p:cNvCxnSpPr/>
          <p:nvPr/>
        </p:nvCxnSpPr>
        <p:spPr>
          <a:xfrm>
            <a:off x="705034" y="2961758"/>
            <a:ext cx="0" cy="170286"/>
          </a:xfrm>
          <a:prstGeom prst="straightConnector1">
            <a:avLst/>
          </a:prstGeom>
          <a:ln w="12700">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2770473" y="3741677"/>
            <a:ext cx="298876" cy="422829"/>
          </a:xfrm>
          <a:prstGeom prst="straightConnector1">
            <a:avLst/>
          </a:prstGeom>
          <a:ln w="12700">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44376" y="4682085"/>
            <a:ext cx="352884" cy="481750"/>
          </a:xfrm>
          <a:prstGeom prst="straightConnector1">
            <a:avLst/>
          </a:prstGeom>
          <a:ln w="12700">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336875" y="3857499"/>
            <a:ext cx="0" cy="1504049"/>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985452" y="5358799"/>
            <a:ext cx="1351423" cy="0"/>
          </a:xfrm>
          <a:prstGeom prst="line">
            <a:avLst/>
          </a:prstGeom>
          <a:ln w="127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4224024" y="4616282"/>
            <a:ext cx="746962" cy="905158"/>
          </a:xfrm>
          <a:prstGeom prst="straightConnector1">
            <a:avLst/>
          </a:prstGeom>
          <a:ln w="12700">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3578219" y="3805850"/>
            <a:ext cx="310745" cy="389596"/>
          </a:xfrm>
          <a:prstGeom prst="straightConnector1">
            <a:avLst/>
          </a:prstGeom>
          <a:ln w="12700">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773673" y="2509161"/>
            <a:ext cx="1229640" cy="0"/>
          </a:xfrm>
          <a:prstGeom prst="straightConnector1">
            <a:avLst/>
          </a:prstGeom>
          <a:ln w="127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4550833" y="1691374"/>
            <a:ext cx="1112252" cy="0"/>
          </a:xfrm>
          <a:prstGeom prst="straightConnector1">
            <a:avLst/>
          </a:prstGeom>
          <a:ln w="349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58317" y="1684049"/>
            <a:ext cx="0" cy="17278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4793475" y="5553733"/>
            <a:ext cx="1742941" cy="410164"/>
          </a:xfrm>
          <a:prstGeom prst="rect">
            <a:avLst/>
          </a:prstGeom>
          <a:solidFill>
            <a:srgbClr val="DF59D5"/>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800">
              <a:solidFill>
                <a:prstClr val="white"/>
              </a:solidFill>
            </a:endParaRPr>
          </a:p>
        </p:txBody>
      </p:sp>
      <p:cxnSp>
        <p:nvCxnSpPr>
          <p:cNvPr id="55" name="Straight Connector 54"/>
          <p:cNvCxnSpPr/>
          <p:nvPr/>
        </p:nvCxnSpPr>
        <p:spPr>
          <a:xfrm>
            <a:off x="4985926" y="5553733"/>
            <a:ext cx="0" cy="410164"/>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037487" y="5641748"/>
            <a:ext cx="1429212" cy="276999"/>
          </a:xfrm>
          <a:prstGeom prst="rect">
            <a:avLst/>
          </a:prstGeom>
          <a:noFill/>
          <a:ln w="12700">
            <a:noFill/>
          </a:ln>
        </p:spPr>
        <p:txBody>
          <a:bodyPr wrap="square" rtlCol="0">
            <a:spAutoFit/>
          </a:bodyPr>
          <a:lstStyle/>
          <a:p>
            <a:pPr fontAlgn="base">
              <a:spcBef>
                <a:spcPct val="0"/>
              </a:spcBef>
              <a:spcAft>
                <a:spcPct val="0"/>
              </a:spcAft>
            </a:pPr>
            <a:r>
              <a:rPr lang="en-US" sz="1200" dirty="0">
                <a:solidFill>
                  <a:prstClr val="black"/>
                </a:solidFill>
                <a:latin typeface="Arial" charset="0"/>
              </a:rPr>
              <a:t>Attribute Tracking</a:t>
            </a:r>
          </a:p>
        </p:txBody>
      </p:sp>
      <p:sp>
        <p:nvSpPr>
          <p:cNvPr id="57" name="Oval 56"/>
          <p:cNvSpPr/>
          <p:nvPr/>
        </p:nvSpPr>
        <p:spPr>
          <a:xfrm>
            <a:off x="4693652" y="5656274"/>
            <a:ext cx="199646" cy="20508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rPr>
              <a:t>8</a:t>
            </a:r>
            <a:endParaRPr lang="en-US" sz="1050" b="1" dirty="0">
              <a:solidFill>
                <a:schemeClr val="tx1"/>
              </a:solidFill>
            </a:endParaRPr>
          </a:p>
        </p:txBody>
      </p:sp>
      <p:sp>
        <p:nvSpPr>
          <p:cNvPr id="58" name="Oval 57"/>
          <p:cNvSpPr/>
          <p:nvPr/>
        </p:nvSpPr>
        <p:spPr>
          <a:xfrm>
            <a:off x="28954" y="914400"/>
            <a:ext cx="199646" cy="20508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A</a:t>
            </a:r>
            <a:endParaRPr lang="en-US" sz="1050" b="1" dirty="0">
              <a:solidFill>
                <a:schemeClr val="bg1"/>
              </a:solidFill>
            </a:endParaRPr>
          </a:p>
        </p:txBody>
      </p:sp>
      <p:sp>
        <p:nvSpPr>
          <p:cNvPr id="59" name="Oval 58"/>
          <p:cNvSpPr/>
          <p:nvPr/>
        </p:nvSpPr>
        <p:spPr>
          <a:xfrm>
            <a:off x="28954" y="3285984"/>
            <a:ext cx="199646" cy="20508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B</a:t>
            </a:r>
            <a:endParaRPr lang="en-US" sz="1050" b="1" dirty="0">
              <a:solidFill>
                <a:schemeClr val="bg1"/>
              </a:solidFill>
            </a:endParaRPr>
          </a:p>
        </p:txBody>
      </p:sp>
      <p:sp>
        <p:nvSpPr>
          <p:cNvPr id="60" name="Oval 59"/>
          <p:cNvSpPr/>
          <p:nvPr/>
        </p:nvSpPr>
        <p:spPr>
          <a:xfrm>
            <a:off x="4686182" y="2944320"/>
            <a:ext cx="199646" cy="20508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C</a:t>
            </a:r>
            <a:endParaRPr lang="en-US" sz="1050" b="1" dirty="0">
              <a:solidFill>
                <a:schemeClr val="bg1"/>
              </a:solidFill>
            </a:endParaRPr>
          </a:p>
        </p:txBody>
      </p:sp>
      <p:sp>
        <p:nvSpPr>
          <p:cNvPr id="61" name="TextBox 60"/>
          <p:cNvSpPr txBox="1"/>
          <p:nvPr/>
        </p:nvSpPr>
        <p:spPr>
          <a:xfrm>
            <a:off x="2431090" y="5955193"/>
            <a:ext cx="1923957" cy="523220"/>
          </a:xfrm>
          <a:prstGeom prst="rect">
            <a:avLst/>
          </a:prstGeom>
          <a:noFill/>
          <a:ln w="12700">
            <a:noFill/>
          </a:ln>
        </p:spPr>
        <p:txBody>
          <a:bodyPr wrap="square" rtlCol="0">
            <a:spAutoFit/>
          </a:bodyPr>
          <a:lstStyle/>
          <a:p>
            <a:r>
              <a:rPr lang="en-US" sz="1400" u="sng" dirty="0" smtClean="0">
                <a:solidFill>
                  <a:schemeClr val="bg1"/>
                </a:solidFill>
                <a:latin typeface="Arial" panose="020B0604020202020204" pitchFamily="34" charset="0"/>
                <a:cs typeface="Arial" panose="020B0604020202020204" pitchFamily="34" charset="0"/>
              </a:rPr>
              <a:t>LCS</a:t>
            </a:r>
            <a:r>
              <a:rPr lang="en-US" sz="1400" dirty="0" smtClean="0">
                <a:solidFill>
                  <a:schemeClr val="bg1"/>
                </a:solidFill>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Michigan-Style Rule-Based Algorithm</a:t>
            </a:r>
            <a:endParaRPr lang="en-US" sz="1400" dirty="0">
              <a:latin typeface="Arial" panose="020B0604020202020204" pitchFamily="34" charset="0"/>
              <a:cs typeface="Arial" panose="020B0604020202020204" pitchFamily="34" charset="0"/>
            </a:endParaRPr>
          </a:p>
        </p:txBody>
      </p:sp>
      <p:cxnSp>
        <p:nvCxnSpPr>
          <p:cNvPr id="62" name="Straight Arrow Connector 61"/>
          <p:cNvCxnSpPr/>
          <p:nvPr/>
        </p:nvCxnSpPr>
        <p:spPr>
          <a:xfrm>
            <a:off x="5664946" y="2271788"/>
            <a:ext cx="0" cy="364781"/>
          </a:xfrm>
          <a:prstGeom prst="straightConnector1">
            <a:avLst/>
          </a:prstGeom>
          <a:ln w="349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897174" y="2419268"/>
            <a:ext cx="991790" cy="215444"/>
          </a:xfrm>
          <a:prstGeom prst="rect">
            <a:avLst/>
          </a:prstGeom>
          <a:solidFill>
            <a:srgbClr val="00B0F0"/>
          </a:solidFill>
          <a:ln w="12700">
            <a:solidFill>
              <a:schemeClr val="tx1"/>
            </a:solidFill>
          </a:ln>
          <a:effectLst>
            <a:outerShdw blurRad="50800" dist="38100" dir="8100000" algn="tr" rotWithShape="0">
              <a:prstClr val="black">
                <a:alpha val="40000"/>
              </a:prstClr>
            </a:outerShdw>
          </a:effectLst>
        </p:spPr>
        <p:txBody>
          <a:bodyPr wrap="square" rtlCol="0">
            <a:spAutoFit/>
          </a:bodyPr>
          <a:lstStyle/>
          <a:p>
            <a:pPr fontAlgn="base">
              <a:spcBef>
                <a:spcPct val="0"/>
              </a:spcBef>
              <a:spcAft>
                <a:spcPct val="0"/>
              </a:spcAft>
            </a:pPr>
            <a:endParaRPr lang="en-US" sz="800" dirty="0">
              <a:solidFill>
                <a:prstClr val="black"/>
              </a:solidFill>
              <a:latin typeface="Segoe UI" pitchFamily="34" charset="0"/>
              <a:cs typeface="Segoe UI" pitchFamily="34" charset="0"/>
            </a:endParaRPr>
          </a:p>
        </p:txBody>
      </p:sp>
      <p:sp>
        <p:nvSpPr>
          <p:cNvPr id="64" name="TextBox 63"/>
          <p:cNvSpPr txBox="1"/>
          <p:nvPr/>
        </p:nvSpPr>
        <p:spPr>
          <a:xfrm>
            <a:off x="2919583" y="2417196"/>
            <a:ext cx="1105989" cy="215444"/>
          </a:xfrm>
          <a:prstGeom prst="rect">
            <a:avLst/>
          </a:prstGeom>
          <a:noFill/>
          <a:ln w="12700">
            <a:noFill/>
          </a:ln>
        </p:spPr>
        <p:txBody>
          <a:bodyPr wrap="square" rtlCol="0">
            <a:spAutoFit/>
          </a:bodyPr>
          <a:lstStyle/>
          <a:p>
            <a:pPr fontAlgn="base">
              <a:spcBef>
                <a:spcPct val="0"/>
              </a:spcBef>
              <a:spcAft>
                <a:spcPct val="0"/>
              </a:spcAft>
            </a:pPr>
            <a:r>
              <a:rPr lang="en-US" sz="800" dirty="0">
                <a:solidFill>
                  <a:prstClr val="black"/>
                </a:solidFill>
                <a:latin typeface="Arial" panose="020B0604020202020204" pitchFamily="34" charset="0"/>
                <a:cs typeface="Arial" panose="020B0604020202020204" pitchFamily="34" charset="0"/>
              </a:rPr>
              <a:t>Training Instance</a:t>
            </a:r>
          </a:p>
        </p:txBody>
      </p:sp>
      <p:sp>
        <p:nvSpPr>
          <p:cNvPr id="65" name="Rectangle 64"/>
          <p:cNvSpPr/>
          <p:nvPr/>
        </p:nvSpPr>
        <p:spPr>
          <a:xfrm>
            <a:off x="8011631" y="3886893"/>
            <a:ext cx="747271" cy="1181970"/>
          </a:xfrm>
          <a:prstGeom prst="rect">
            <a:avLst/>
          </a:prstGeom>
          <a:solidFill>
            <a:schemeClr val="bg1">
              <a:lumMod val="95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800" dirty="0" smtClean="0">
                <a:solidFill>
                  <a:schemeClr val="tx1"/>
                </a:solidFill>
              </a:rPr>
              <a:t>[</a:t>
            </a:r>
            <a:r>
              <a:rPr lang="en-US" sz="1050" dirty="0" smtClean="0">
                <a:solidFill>
                  <a:schemeClr val="tx1"/>
                </a:solidFill>
              </a:rPr>
              <a:t>P</a:t>
            </a:r>
            <a:r>
              <a:rPr lang="en-US" sz="1050" baseline="-25000" dirty="0" smtClean="0">
                <a:solidFill>
                  <a:schemeClr val="tx1"/>
                </a:solidFill>
              </a:rPr>
              <a:t>C</a:t>
            </a:r>
            <a:r>
              <a:rPr lang="en-US" sz="800" baseline="-25000" dirty="0" smtClean="0">
                <a:solidFill>
                  <a:schemeClr val="tx1"/>
                </a:solidFill>
              </a:rPr>
              <a:t> </a:t>
            </a:r>
            <a:r>
              <a:rPr lang="en-US" sz="800" dirty="0" smtClean="0">
                <a:solidFill>
                  <a:schemeClr val="tx1"/>
                </a:solidFill>
              </a:rPr>
              <a:t>]</a:t>
            </a:r>
            <a:endParaRPr lang="en-US" sz="800" dirty="0">
              <a:solidFill>
                <a:schemeClr val="tx1"/>
              </a:solidFill>
            </a:endParaRPr>
          </a:p>
        </p:txBody>
      </p:sp>
      <p:sp>
        <p:nvSpPr>
          <p:cNvPr id="66" name="Rectangle 65"/>
          <p:cNvSpPr/>
          <p:nvPr/>
        </p:nvSpPr>
        <p:spPr>
          <a:xfrm>
            <a:off x="6699751" y="3695613"/>
            <a:ext cx="2176177" cy="2333129"/>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chemeClr val="tx1"/>
              </a:solidFill>
            </a:endParaRPr>
          </a:p>
        </p:txBody>
      </p:sp>
      <p:cxnSp>
        <p:nvCxnSpPr>
          <p:cNvPr id="67" name="Straight Arrow Connector 66"/>
          <p:cNvCxnSpPr/>
          <p:nvPr/>
        </p:nvCxnSpPr>
        <p:spPr>
          <a:xfrm>
            <a:off x="8510538" y="3030618"/>
            <a:ext cx="0" cy="856275"/>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8109033" y="3037570"/>
            <a:ext cx="418306" cy="3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536416" y="5747702"/>
            <a:ext cx="422276" cy="1"/>
          </a:xfrm>
          <a:prstGeom prst="straightConnector1">
            <a:avLst/>
          </a:prstGeom>
          <a:ln w="349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0"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8506" y="3748439"/>
            <a:ext cx="1029042" cy="832133"/>
          </a:xfrm>
          <a:prstGeom prst="rect">
            <a:avLst/>
          </a:prstGeom>
          <a:noFill/>
          <a:ln w="12700">
            <a:noFill/>
            <a:miter lim="800000"/>
            <a:headEnd/>
            <a:tailEnd/>
          </a:ln>
          <a:extLst>
            <a:ext uri="{909E8E84-426E-40DD-AFC4-6F175D3DCCD1}">
              <a14:hiddenFill xmlns:a14="http://schemas.microsoft.com/office/drawing/2010/main">
                <a:solidFill>
                  <a:schemeClr val="accent1"/>
                </a:solidFill>
              </a14:hiddenFill>
            </a:ext>
          </a:extLst>
        </p:spPr>
      </p:pic>
      <p:cxnSp>
        <p:nvCxnSpPr>
          <p:cNvPr id="71" name="Straight Arrow Connector 70"/>
          <p:cNvCxnSpPr/>
          <p:nvPr/>
        </p:nvCxnSpPr>
        <p:spPr>
          <a:xfrm flipH="1">
            <a:off x="7765128" y="4195446"/>
            <a:ext cx="178264"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2" name="Picture 2"/>
          <p:cNvPicPr>
            <a:picLocks noChangeAspect="1" noChangeArrowheads="1"/>
          </p:cNvPicPr>
          <p:nvPr/>
        </p:nvPicPr>
        <p:blipFill>
          <a:blip r:embed="rId3" cstate="print"/>
          <a:srcRect l="51824" t="32771" b="26611"/>
          <a:stretch>
            <a:fillRect/>
          </a:stretch>
        </p:blipFill>
        <p:spPr bwMode="auto">
          <a:xfrm>
            <a:off x="7056124" y="4610915"/>
            <a:ext cx="610404" cy="598522"/>
          </a:xfrm>
          <a:prstGeom prst="rect">
            <a:avLst/>
          </a:prstGeom>
          <a:noFill/>
          <a:ln w="12700">
            <a:noFill/>
            <a:miter lim="800000"/>
            <a:headEnd/>
            <a:tailEnd/>
          </a:ln>
        </p:spPr>
      </p:pic>
      <p:cxnSp>
        <p:nvCxnSpPr>
          <p:cNvPr id="73" name="Straight Arrow Connector 72"/>
          <p:cNvCxnSpPr/>
          <p:nvPr/>
        </p:nvCxnSpPr>
        <p:spPr>
          <a:xfrm flipH="1">
            <a:off x="7767549" y="4869246"/>
            <a:ext cx="177735"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4" name="Picture 3"/>
          <p:cNvPicPr>
            <a:picLocks noChangeAspect="1" noChangeArrowheads="1"/>
          </p:cNvPicPr>
          <p:nvPr/>
        </p:nvPicPr>
        <p:blipFill rotWithShape="1">
          <a:blip r:embed="rId4" cstate="print"/>
          <a:srcRect b="3484"/>
          <a:stretch/>
        </p:blipFill>
        <p:spPr bwMode="auto">
          <a:xfrm rot="5400000">
            <a:off x="7581912" y="4754856"/>
            <a:ext cx="641592" cy="1787426"/>
          </a:xfrm>
          <a:prstGeom prst="rect">
            <a:avLst/>
          </a:prstGeom>
          <a:noFill/>
          <a:ln w="12700">
            <a:noFill/>
            <a:miter lim="800000"/>
            <a:headEnd/>
            <a:tailEnd/>
          </a:ln>
        </p:spPr>
      </p:pic>
      <p:sp>
        <p:nvSpPr>
          <p:cNvPr id="75" name="Rectangle 74"/>
          <p:cNvSpPr/>
          <p:nvPr/>
        </p:nvSpPr>
        <p:spPr>
          <a:xfrm>
            <a:off x="6958692" y="4567972"/>
            <a:ext cx="163695" cy="159579"/>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chemeClr val="tx1"/>
              </a:solidFill>
            </a:endParaRPr>
          </a:p>
        </p:txBody>
      </p:sp>
      <p:sp>
        <p:nvSpPr>
          <p:cNvPr id="76" name="Rectangle 75"/>
          <p:cNvSpPr/>
          <p:nvPr/>
        </p:nvSpPr>
        <p:spPr>
          <a:xfrm>
            <a:off x="8632726" y="5377325"/>
            <a:ext cx="163695" cy="159579"/>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chemeClr val="tx1"/>
              </a:solidFill>
            </a:endParaRPr>
          </a:p>
        </p:txBody>
      </p:sp>
      <p:sp>
        <p:nvSpPr>
          <p:cNvPr id="77" name="Oval 76"/>
          <p:cNvSpPr/>
          <p:nvPr/>
        </p:nvSpPr>
        <p:spPr>
          <a:xfrm>
            <a:off x="228600" y="4302955"/>
            <a:ext cx="925043" cy="608780"/>
          </a:xfrm>
          <a:prstGeom prst="ellipse">
            <a:avLst/>
          </a:prstGeom>
          <a:solidFill>
            <a:schemeClr val="accent4">
              <a:lumMod val="60000"/>
              <a:lumOff val="40000"/>
            </a:schemeClr>
          </a:solidFill>
          <a:ln w="127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Prediction</a:t>
            </a:r>
            <a:endParaRPr lang="en-US" sz="800" dirty="0">
              <a:solidFill>
                <a:schemeClr val="tx1"/>
              </a:solidFill>
              <a:latin typeface="Arial" panose="020B0604020202020204" pitchFamily="34" charset="0"/>
              <a:cs typeface="Arial" panose="020B0604020202020204" pitchFamily="34" charset="0"/>
            </a:endParaRPr>
          </a:p>
        </p:txBody>
      </p:sp>
      <p:cxnSp>
        <p:nvCxnSpPr>
          <p:cNvPr id="78" name="Straight Arrow Connector 77"/>
          <p:cNvCxnSpPr/>
          <p:nvPr/>
        </p:nvCxnSpPr>
        <p:spPr>
          <a:xfrm flipH="1">
            <a:off x="990600" y="4616282"/>
            <a:ext cx="30718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705750" y="1993549"/>
            <a:ext cx="0" cy="459324"/>
          </a:xfrm>
          <a:prstGeom prst="straightConnector1">
            <a:avLst/>
          </a:prstGeom>
          <a:ln w="349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1985452" y="5773622"/>
            <a:ext cx="2612054"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2469479" y="3046861"/>
            <a:ext cx="2128027" cy="0"/>
          </a:xfrm>
          <a:prstGeom prst="straightConnector1">
            <a:avLst/>
          </a:prstGeom>
          <a:ln w="349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688975" y="1164640"/>
            <a:ext cx="728064" cy="307777"/>
          </a:xfrm>
          <a:prstGeom prst="rect">
            <a:avLst/>
          </a:prstGeom>
          <a:noFill/>
          <a:ln w="12700">
            <a:noFill/>
          </a:ln>
        </p:spPr>
        <p:txBody>
          <a:bodyPr wrap="square" rtlCol="0">
            <a:spAutoFit/>
          </a:bodyPr>
          <a:lstStyle/>
          <a:p>
            <a:r>
              <a:rPr lang="en-US" sz="1400" b="1" u="sng" dirty="0" smtClean="0">
                <a:latin typeface="Arial" panose="020B0604020202020204" pitchFamily="34" charset="0"/>
                <a:cs typeface="Arial" panose="020B0604020202020204" pitchFamily="34" charset="0"/>
              </a:rPr>
              <a:t>INPUT</a:t>
            </a:r>
            <a:endParaRPr lang="en-US" sz="1400" b="1" u="sng" dirty="0">
              <a:latin typeface="Arial" panose="020B0604020202020204" pitchFamily="34" charset="0"/>
              <a:cs typeface="Arial" panose="020B0604020202020204" pitchFamily="34" charset="0"/>
            </a:endParaRPr>
          </a:p>
        </p:txBody>
      </p:sp>
      <p:cxnSp>
        <p:nvCxnSpPr>
          <p:cNvPr id="83" name="Straight Arrow Connector 82"/>
          <p:cNvCxnSpPr/>
          <p:nvPr/>
        </p:nvCxnSpPr>
        <p:spPr>
          <a:xfrm>
            <a:off x="6056749" y="1472417"/>
            <a:ext cx="0" cy="240829"/>
          </a:xfrm>
          <a:prstGeom prst="straightConnector1">
            <a:avLst/>
          </a:prstGeom>
          <a:ln w="349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995" y="517578"/>
            <a:ext cx="1997834" cy="505628"/>
          </a:xfrm>
          <a:prstGeom prst="rect">
            <a:avLst/>
          </a:prstGeom>
        </p:spPr>
      </p:pic>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2552604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28601" y="274638"/>
            <a:ext cx="8757456"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smtClean="0"/>
              <a:t>Improving Performance and Interpretability</a:t>
            </a:r>
            <a:endParaRPr lang="en-US" sz="3600" dirty="0"/>
          </a:p>
        </p:txBody>
      </p:sp>
      <p:sp>
        <p:nvSpPr>
          <p:cNvPr id="7" name="Content Placeholder 2"/>
          <p:cNvSpPr txBox="1">
            <a:spLocks/>
          </p:cNvSpPr>
          <p:nvPr/>
        </p:nvSpPr>
        <p:spPr>
          <a:xfrm>
            <a:off x="352474" y="1589537"/>
            <a:ext cx="3581397" cy="4114800"/>
          </a:xfrm>
          <a:prstGeom prst="rect">
            <a:avLst/>
          </a:prstGeom>
        </p:spPr>
        <p:txBody>
          <a:bodyPr vert="horz" lIns="91440" tIns="45720" rIns="91440" bIns="45720" rtlCol="0">
            <a:normAutofit fontScale="70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Attribute Tracking/Feedback</a:t>
            </a:r>
          </a:p>
          <a:p>
            <a:pPr lvl="1"/>
            <a:r>
              <a:rPr lang="en-US" dirty="0" smtClean="0"/>
              <a:t>Characterize heterogeneity</a:t>
            </a:r>
          </a:p>
          <a:p>
            <a:pPr lvl="1"/>
            <a:r>
              <a:rPr lang="en-US" dirty="0" smtClean="0"/>
              <a:t>Speed up learning with useful</a:t>
            </a:r>
          </a:p>
          <a:p>
            <a:pPr lvl="1" indent="0">
              <a:buFont typeface="Arial" pitchFamily="34" charset="0"/>
              <a:buNone/>
            </a:pPr>
            <a:r>
              <a:rPr lang="en-US" dirty="0" smtClean="0"/>
              <a:t>building blocks.</a:t>
            </a:r>
          </a:p>
          <a:p>
            <a:pPr marL="0" indent="0">
              <a:buFont typeface="Arial" pitchFamily="34" charset="0"/>
              <a:buNone/>
            </a:pPr>
            <a:endParaRPr lang="en-US" dirty="0" smtClean="0"/>
          </a:p>
          <a:p>
            <a:pPr marL="0" indent="0">
              <a:buFont typeface="Arial" pitchFamily="34" charset="0"/>
              <a:buNone/>
            </a:pPr>
            <a:endParaRPr lang="en-US" dirty="0" smtClean="0"/>
          </a:p>
          <a:p>
            <a:endParaRPr lang="en-US" dirty="0" smtClean="0"/>
          </a:p>
          <a:p>
            <a:r>
              <a:rPr lang="en-US" dirty="0" smtClean="0"/>
              <a:t>Expert Knowledge Guided Rule Discovery</a:t>
            </a:r>
          </a:p>
          <a:p>
            <a:pPr lvl="1"/>
            <a:r>
              <a:rPr lang="en-US" dirty="0" smtClean="0"/>
              <a:t>EK probabilistically weighting </a:t>
            </a:r>
          </a:p>
          <a:p>
            <a:pPr lvl="1" indent="0">
              <a:buFont typeface="Arial" pitchFamily="34" charset="0"/>
              <a:buNone/>
            </a:pPr>
            <a:r>
              <a:rPr lang="en-US" dirty="0" smtClean="0"/>
              <a:t>mutation, crossover, and covering.</a:t>
            </a:r>
          </a:p>
          <a:p>
            <a:endParaRPr lang="en-US" dirty="0" smtClean="0"/>
          </a:p>
          <a:p>
            <a:pPr marL="0" indent="0">
              <a:buFont typeface="Arial" pitchFamily="34" charset="0"/>
              <a:buNone/>
            </a:pPr>
            <a:endParaRPr lang="en-US" dirty="0" smtClean="0"/>
          </a:p>
          <a:p>
            <a:endParaRPr lang="en-US" dirty="0" smtClean="0"/>
          </a:p>
          <a:p>
            <a:r>
              <a:rPr lang="en-US" dirty="0" smtClean="0"/>
              <a:t>Rule Compaction</a:t>
            </a:r>
          </a:p>
          <a:p>
            <a:endParaRPr lang="en-US" dirty="0" smtClean="0"/>
          </a:p>
          <a:p>
            <a:pPr marL="0" indent="0">
              <a:buFont typeface="Arial" pitchFamily="34" charset="0"/>
              <a:buNone/>
            </a:pPr>
            <a:endParaRPr lang="en-US" dirty="0" smtClean="0"/>
          </a:p>
        </p:txBody>
      </p:sp>
      <p:pic>
        <p:nvPicPr>
          <p:cNvPr id="8" name="Picture 7"/>
          <p:cNvPicPr>
            <a:picLocks noChangeAspect="1" noChangeArrowheads="1"/>
          </p:cNvPicPr>
          <p:nvPr/>
        </p:nvPicPr>
        <p:blipFill>
          <a:blip r:embed="rId2" cstate="print"/>
          <a:srcRect/>
          <a:stretch>
            <a:fillRect/>
          </a:stretch>
        </p:blipFill>
        <p:spPr bwMode="auto">
          <a:xfrm rot="5400000">
            <a:off x="5638312" y="-228113"/>
            <a:ext cx="1748030" cy="4947457"/>
          </a:xfrm>
          <a:prstGeom prst="rect">
            <a:avLst/>
          </a:prstGeom>
          <a:noFill/>
          <a:ln w="9525">
            <a:noFill/>
            <a:miter lim="800000"/>
            <a:headEnd/>
            <a:tailEnd/>
          </a:ln>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637" b="68373"/>
          <a:stretch/>
        </p:blipFill>
        <p:spPr bwMode="auto">
          <a:xfrm>
            <a:off x="4319412" y="3372431"/>
            <a:ext cx="4273125" cy="15653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152399" y="5981958"/>
            <a:ext cx="914399" cy="369332"/>
          </a:xfrm>
          <a:prstGeom prst="rect">
            <a:avLst/>
          </a:prstGeom>
          <a:noFill/>
        </p:spPr>
        <p:txBody>
          <a:bodyPr wrap="square" rtlCol="0">
            <a:spAutoFit/>
          </a:bodyPr>
          <a:lstStyle/>
          <a:p>
            <a:r>
              <a:rPr lang="en-US" dirty="0" smtClean="0"/>
              <a:t>NONE</a:t>
            </a:r>
            <a:endParaRPr lang="en-US" dirty="0"/>
          </a:p>
        </p:txBody>
      </p:sp>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799" y="5469840"/>
            <a:ext cx="1597155" cy="1280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3037" y="5456210"/>
            <a:ext cx="1619788" cy="1332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9517" y="5497371"/>
            <a:ext cx="1623020" cy="1338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072261" y="5937564"/>
            <a:ext cx="729236" cy="369332"/>
          </a:xfrm>
          <a:prstGeom prst="rect">
            <a:avLst/>
          </a:prstGeom>
          <a:noFill/>
        </p:spPr>
        <p:txBody>
          <a:bodyPr wrap="square" rtlCol="0">
            <a:spAutoFit/>
          </a:bodyPr>
          <a:lstStyle/>
          <a:p>
            <a:r>
              <a:rPr lang="en-US" dirty="0" smtClean="0"/>
              <a:t>Fu2</a:t>
            </a:r>
            <a:endParaRPr lang="en-US" dirty="0"/>
          </a:p>
        </p:txBody>
      </p:sp>
      <p:sp>
        <p:nvSpPr>
          <p:cNvPr id="15" name="TextBox 14"/>
          <p:cNvSpPr txBox="1"/>
          <p:nvPr/>
        </p:nvSpPr>
        <p:spPr>
          <a:xfrm>
            <a:off x="6242739" y="5981958"/>
            <a:ext cx="729236" cy="369332"/>
          </a:xfrm>
          <a:prstGeom prst="rect">
            <a:avLst/>
          </a:prstGeom>
          <a:noFill/>
        </p:spPr>
        <p:txBody>
          <a:bodyPr wrap="square" rtlCol="0">
            <a:spAutoFit/>
          </a:bodyPr>
          <a:lstStyle/>
          <a:p>
            <a:r>
              <a:rPr lang="en-US" dirty="0" smtClean="0"/>
              <a:t>PDRC</a:t>
            </a:r>
            <a:endParaRPr lang="en-US" dirty="0"/>
          </a:p>
        </p:txBody>
      </p:sp>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6210496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Knowledge Discovery: Manual Rule Inspection</a:t>
            </a:r>
            <a:endParaRPr lang="en-US" sz="3200" dirty="0"/>
          </a:p>
        </p:txBody>
      </p:sp>
      <p:pic>
        <p:nvPicPr>
          <p:cNvPr id="7" name="Picture 2"/>
          <p:cNvPicPr>
            <a:picLocks noChangeAspect="1" noChangeArrowheads="1"/>
          </p:cNvPicPr>
          <p:nvPr/>
        </p:nvPicPr>
        <p:blipFill>
          <a:blip r:embed="rId2" cstate="print"/>
          <a:srcRect/>
          <a:stretch>
            <a:fillRect/>
          </a:stretch>
        </p:blipFill>
        <p:spPr bwMode="auto">
          <a:xfrm>
            <a:off x="108606" y="4114800"/>
            <a:ext cx="8940798" cy="1828800"/>
          </a:xfrm>
          <a:prstGeom prst="rect">
            <a:avLst/>
          </a:prstGeom>
          <a:noFill/>
          <a:ln w="9525">
            <a:noFill/>
            <a:miter lim="800000"/>
            <a:headEnd/>
            <a:tailEnd/>
          </a:ln>
        </p:spPr>
      </p:pic>
      <p:sp>
        <p:nvSpPr>
          <p:cNvPr id="8" name="Rectangle 23"/>
          <p:cNvSpPr>
            <a:spLocks noChangeArrowheads="1"/>
          </p:cNvSpPr>
          <p:nvPr/>
        </p:nvSpPr>
        <p:spPr bwMode="auto">
          <a:xfrm>
            <a:off x="472966" y="1752600"/>
            <a:ext cx="1447800" cy="609600"/>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9" name="Rectangle 25"/>
          <p:cNvSpPr>
            <a:spLocks noChangeArrowheads="1"/>
          </p:cNvSpPr>
          <p:nvPr/>
        </p:nvSpPr>
        <p:spPr bwMode="auto">
          <a:xfrm>
            <a:off x="1920766" y="1752600"/>
            <a:ext cx="1371600" cy="609600"/>
          </a:xfrm>
          <a:prstGeom prst="rect">
            <a:avLst/>
          </a:prstGeom>
          <a:solidFill>
            <a:srgbClr val="FFFF00"/>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10" name="Rectangle 30"/>
          <p:cNvSpPr>
            <a:spLocks noChangeArrowheads="1"/>
          </p:cNvSpPr>
          <p:nvPr/>
        </p:nvSpPr>
        <p:spPr bwMode="auto">
          <a:xfrm>
            <a:off x="701566" y="2895600"/>
            <a:ext cx="381000" cy="381000"/>
          </a:xfrm>
          <a:prstGeom prst="rect">
            <a:avLst/>
          </a:prstGeom>
          <a:solidFill>
            <a:srgbClr val="3366FF"/>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11" name="Text Box 31"/>
          <p:cNvSpPr txBox="1">
            <a:spLocks noChangeArrowheads="1"/>
          </p:cNvSpPr>
          <p:nvPr/>
        </p:nvSpPr>
        <p:spPr bwMode="auto">
          <a:xfrm>
            <a:off x="625366" y="2819400"/>
            <a:ext cx="609600" cy="396875"/>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000" dirty="0">
                <a:solidFill>
                  <a:prstClr val="black"/>
                </a:solidFill>
                <a:latin typeface="Arial" charset="0"/>
              </a:rPr>
              <a:t>X0</a:t>
            </a:r>
          </a:p>
        </p:txBody>
      </p:sp>
      <p:sp>
        <p:nvSpPr>
          <p:cNvPr id="12" name="Rectangle 32"/>
          <p:cNvSpPr>
            <a:spLocks noChangeArrowheads="1"/>
          </p:cNvSpPr>
          <p:nvPr/>
        </p:nvSpPr>
        <p:spPr bwMode="auto">
          <a:xfrm>
            <a:off x="1234966" y="2895600"/>
            <a:ext cx="381000" cy="381000"/>
          </a:xfrm>
          <a:prstGeom prst="rect">
            <a:avLst/>
          </a:prstGeom>
          <a:solidFill>
            <a:srgbClr val="3366FF"/>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13" name="Text Box 33"/>
          <p:cNvSpPr txBox="1">
            <a:spLocks noChangeArrowheads="1"/>
          </p:cNvSpPr>
          <p:nvPr/>
        </p:nvSpPr>
        <p:spPr bwMode="auto">
          <a:xfrm>
            <a:off x="1158766" y="2819400"/>
            <a:ext cx="609600" cy="396875"/>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000" dirty="0">
                <a:solidFill>
                  <a:prstClr val="black"/>
                </a:solidFill>
                <a:latin typeface="Arial" charset="0"/>
              </a:rPr>
              <a:t>X1</a:t>
            </a:r>
          </a:p>
        </p:txBody>
      </p:sp>
      <p:sp>
        <p:nvSpPr>
          <p:cNvPr id="14" name="Line 52"/>
          <p:cNvSpPr>
            <a:spLocks noChangeShapeType="1"/>
          </p:cNvSpPr>
          <p:nvPr/>
        </p:nvSpPr>
        <p:spPr bwMode="auto">
          <a:xfrm>
            <a:off x="701566" y="2743200"/>
            <a:ext cx="9144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sp>
        <p:nvSpPr>
          <p:cNvPr id="15" name="Rectangle 30"/>
          <p:cNvSpPr>
            <a:spLocks noChangeArrowheads="1"/>
          </p:cNvSpPr>
          <p:nvPr/>
        </p:nvSpPr>
        <p:spPr bwMode="auto">
          <a:xfrm>
            <a:off x="2225566" y="2895600"/>
            <a:ext cx="381000" cy="381000"/>
          </a:xfrm>
          <a:prstGeom prst="rect">
            <a:avLst/>
          </a:prstGeom>
          <a:solidFill>
            <a:srgbClr val="3366FF"/>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16" name="Text Box 31"/>
          <p:cNvSpPr txBox="1">
            <a:spLocks noChangeArrowheads="1"/>
          </p:cNvSpPr>
          <p:nvPr/>
        </p:nvSpPr>
        <p:spPr bwMode="auto">
          <a:xfrm>
            <a:off x="2149366" y="2819400"/>
            <a:ext cx="609600" cy="396875"/>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000" dirty="0">
                <a:solidFill>
                  <a:prstClr val="black"/>
                </a:solidFill>
                <a:latin typeface="Arial" charset="0"/>
              </a:rPr>
              <a:t>X2</a:t>
            </a:r>
          </a:p>
        </p:txBody>
      </p:sp>
      <p:sp>
        <p:nvSpPr>
          <p:cNvPr id="17" name="Rectangle 32"/>
          <p:cNvSpPr>
            <a:spLocks noChangeArrowheads="1"/>
          </p:cNvSpPr>
          <p:nvPr/>
        </p:nvSpPr>
        <p:spPr bwMode="auto">
          <a:xfrm>
            <a:off x="2758966" y="2895600"/>
            <a:ext cx="381000" cy="381000"/>
          </a:xfrm>
          <a:prstGeom prst="rect">
            <a:avLst/>
          </a:prstGeom>
          <a:solidFill>
            <a:srgbClr val="3366FF"/>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18" name="Text Box 33"/>
          <p:cNvSpPr txBox="1">
            <a:spLocks noChangeArrowheads="1"/>
          </p:cNvSpPr>
          <p:nvPr/>
        </p:nvSpPr>
        <p:spPr bwMode="auto">
          <a:xfrm>
            <a:off x="2682766" y="2819400"/>
            <a:ext cx="609600" cy="396875"/>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2000" dirty="0">
                <a:solidFill>
                  <a:prstClr val="black"/>
                </a:solidFill>
                <a:latin typeface="Arial" charset="0"/>
              </a:rPr>
              <a:t>X3</a:t>
            </a:r>
          </a:p>
        </p:txBody>
      </p:sp>
      <p:sp>
        <p:nvSpPr>
          <p:cNvPr id="19" name="Line 52"/>
          <p:cNvSpPr>
            <a:spLocks noChangeShapeType="1"/>
          </p:cNvSpPr>
          <p:nvPr/>
        </p:nvSpPr>
        <p:spPr bwMode="auto">
          <a:xfrm>
            <a:off x="2225566" y="2743200"/>
            <a:ext cx="914400" cy="0"/>
          </a:xfrm>
          <a:prstGeom prst="line">
            <a:avLst/>
          </a:prstGeom>
          <a:noFill/>
          <a:ln w="9525">
            <a:solidFill>
              <a:srgbClr val="000000"/>
            </a:solidFill>
            <a:round/>
            <a:headEnd/>
            <a:tailEnd/>
          </a:ln>
        </p:spPr>
        <p:txBody>
          <a:bodyPr/>
          <a:lstStyle/>
          <a:p>
            <a:pPr fontAlgn="base">
              <a:spcBef>
                <a:spcPct val="0"/>
              </a:spcBef>
              <a:spcAft>
                <a:spcPct val="0"/>
              </a:spcAft>
            </a:pPr>
            <a:endParaRPr lang="en-US">
              <a:solidFill>
                <a:prstClr val="black"/>
              </a:solidFill>
              <a:latin typeface="Arial" charset="0"/>
            </a:endParaRPr>
          </a:p>
        </p:txBody>
      </p:sp>
      <p:cxnSp>
        <p:nvCxnSpPr>
          <p:cNvPr id="20" name="Straight Connector 19"/>
          <p:cNvCxnSpPr/>
          <p:nvPr/>
        </p:nvCxnSpPr>
        <p:spPr>
          <a:xfrm rot="5400000">
            <a:off x="969060" y="2551906"/>
            <a:ext cx="380206"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2493060" y="2551906"/>
            <a:ext cx="380206"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30166" y="1905000"/>
            <a:ext cx="609600"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.50</a:t>
            </a:r>
          </a:p>
        </p:txBody>
      </p:sp>
      <p:sp>
        <p:nvSpPr>
          <p:cNvPr id="23" name="TextBox 22"/>
          <p:cNvSpPr txBox="1"/>
          <p:nvPr/>
        </p:nvSpPr>
        <p:spPr>
          <a:xfrm>
            <a:off x="2454166" y="1905000"/>
            <a:ext cx="609600"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.50</a:t>
            </a:r>
          </a:p>
        </p:txBody>
      </p:sp>
      <p:cxnSp>
        <p:nvCxnSpPr>
          <p:cNvPr id="24" name="Straight Connector 23"/>
          <p:cNvCxnSpPr/>
          <p:nvPr/>
        </p:nvCxnSpPr>
        <p:spPr>
          <a:xfrm>
            <a:off x="990600" y="3886200"/>
            <a:ext cx="609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00200" y="3657600"/>
            <a:ext cx="0" cy="38100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90600" y="3657600"/>
            <a:ext cx="0" cy="38100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57400" y="3886200"/>
            <a:ext cx="6096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057400" y="3657600"/>
            <a:ext cx="0" cy="381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667000" y="3657600"/>
            <a:ext cx="0" cy="3810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099034" y="4267200"/>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026166" y="4267200"/>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416566" y="4572000"/>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099034" y="4740166"/>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400800" y="5213132"/>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010400" y="5517932"/>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416566" y="5670332"/>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197366" y="5654566"/>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197366" y="5517932"/>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181600" y="5181600"/>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632434" y="5365532"/>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81600" y="4572000"/>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806966" y="4908332"/>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581400" y="5517932"/>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063766" y="4905702"/>
            <a:ext cx="228600" cy="228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2057400" y="4448618"/>
            <a:ext cx="6096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057400" y="4598504"/>
            <a:ext cx="6096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057400" y="4750904"/>
            <a:ext cx="6096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062312" y="5226384"/>
            <a:ext cx="6096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062428" y="5378668"/>
            <a:ext cx="6096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073166" y="5699234"/>
            <a:ext cx="6096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057400" y="5854148"/>
            <a:ext cx="6096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35268" y="4614270"/>
            <a:ext cx="609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51034" y="4934720"/>
            <a:ext cx="609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51034" y="5100372"/>
            <a:ext cx="609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048404" y="5549464"/>
            <a:ext cx="6096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00200"/>
            <a:ext cx="3693935" cy="210247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Date Placeholder 2"/>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14487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par>
                                <p:cTn id="82" presetID="10" presetClass="entr" presetSubtype="0" fill="hold" nodeType="with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10" presetClass="entr" presetSubtype="0" fill="hold"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par>
                                <p:cTn id="91" presetID="10" presetClass="entr" presetSubtype="0" fill="hold" nodeType="with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fade">
                                      <p:cBhvr>
                                        <p:cTn id="93" dur="500"/>
                                        <p:tgtEl>
                                          <p:spTgt spid="51"/>
                                        </p:tgtEl>
                                      </p:cBhvr>
                                    </p:animEffect>
                                  </p:childTnLst>
                                </p:cTn>
                              </p:par>
                              <p:par>
                                <p:cTn id="94" presetID="10" presetClass="entr" presetSubtype="0" fill="hold"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500"/>
                                        <p:tgtEl>
                                          <p:spTgt spid="52"/>
                                        </p:tgtEl>
                                      </p:cBhvr>
                                    </p:animEffect>
                                  </p:childTnLst>
                                </p:cTn>
                              </p:par>
                              <p:par>
                                <p:cTn id="97" presetID="10"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500"/>
                                        <p:tgtEl>
                                          <p:spTgt spid="53"/>
                                        </p:tgtEl>
                                      </p:cBhvr>
                                    </p:animEffect>
                                  </p:childTnLst>
                                </p:cTn>
                              </p:par>
                              <p:par>
                                <p:cTn id="100" presetID="10" presetClass="entr" presetSubtype="0" fill="hold"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500"/>
                                        <p:tgtEl>
                                          <p:spTgt spid="54"/>
                                        </p:tgtEl>
                                      </p:cBhvr>
                                    </p:animEffect>
                                  </p:childTnLst>
                                </p:cTn>
                              </p:par>
                              <p:par>
                                <p:cTn id="103" presetID="10"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animEffect transition="in" filter="fade">
                                      <p:cBhvr>
                                        <p:cTn id="105" dur="500"/>
                                        <p:tgtEl>
                                          <p:spTgt spid="5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500"/>
                                        <p:tgtEl>
                                          <p:spTgt spid="3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fade">
                                      <p:cBhvr>
                                        <p:cTn id="116" dur="500"/>
                                        <p:tgtEl>
                                          <p:spTgt spid="3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fade">
                                      <p:cBhvr>
                                        <p:cTn id="119" dur="500"/>
                                        <p:tgtEl>
                                          <p:spTgt spid="3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fade">
                                      <p:cBhvr>
                                        <p:cTn id="122" dur="500"/>
                                        <p:tgtEl>
                                          <p:spTgt spid="3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animEffect transition="in" filter="fade">
                                      <p:cBhvr>
                                        <p:cTn id="125" dur="500"/>
                                        <p:tgtEl>
                                          <p:spTgt spid="3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fade">
                                      <p:cBhvr>
                                        <p:cTn id="140" dur="500"/>
                                        <p:tgtEl>
                                          <p:spTgt spid="40"/>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fade">
                                      <p:cBhvr>
                                        <p:cTn id="143" dur="500"/>
                                        <p:tgtEl>
                                          <p:spTgt spid="4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2"/>
                                        </p:tgtEl>
                                        <p:attrNameLst>
                                          <p:attrName>style.visibility</p:attrName>
                                        </p:attrNameLst>
                                      </p:cBhvr>
                                      <p:to>
                                        <p:strVal val="visible"/>
                                      </p:to>
                                    </p:set>
                                    <p:animEffect transition="in" filter="fade">
                                      <p:cBhvr>
                                        <p:cTn id="146" dur="500"/>
                                        <p:tgtEl>
                                          <p:spTgt spid="42"/>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3"/>
                                        </p:tgtEl>
                                        <p:attrNameLst>
                                          <p:attrName>style.visibility</p:attrName>
                                        </p:attrNameLst>
                                      </p:cBhvr>
                                      <p:to>
                                        <p:strVal val="visible"/>
                                      </p:to>
                                    </p:set>
                                    <p:animEffect transition="in" filter="fade">
                                      <p:cBhvr>
                                        <p:cTn id="149" dur="500"/>
                                        <p:tgtEl>
                                          <p:spTgt spid="43"/>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fade">
                                      <p:cBhvr>
                                        <p:cTn id="152" dur="500"/>
                                        <p:tgtEl>
                                          <p:spTgt spid="44"/>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3" grpId="0"/>
      <p:bldP spid="14" grpId="0" animBg="1"/>
      <p:bldP spid="15" grpId="0" animBg="1"/>
      <p:bldP spid="16" grpId="0"/>
      <p:bldP spid="17" grpId="0" animBg="1"/>
      <p:bldP spid="18" grpId="0"/>
      <p:bldP spid="19" grpId="0" animBg="1"/>
      <p:bldP spid="22" grpId="0"/>
      <p:bldP spid="23"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mage result for types of machine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l="2047" t="17089" r="3739" b="4079"/>
          <a:stretch/>
        </p:blipFill>
        <p:spPr bwMode="auto">
          <a:xfrm>
            <a:off x="1421129" y="1629341"/>
            <a:ext cx="6362701" cy="4555541"/>
          </a:xfrm>
          <a:prstGeom prst="rect">
            <a:avLst/>
          </a:prstGeom>
          <a:noFill/>
        </p:spPr>
      </p:pic>
      <p:sp>
        <p:nvSpPr>
          <p:cNvPr id="2" name="Title 1"/>
          <p:cNvSpPr>
            <a:spLocks noGrp="1"/>
          </p:cNvSpPr>
          <p:nvPr>
            <p:ph type="title"/>
          </p:nvPr>
        </p:nvSpPr>
        <p:spPr>
          <a:xfrm>
            <a:off x="487679" y="381000"/>
            <a:ext cx="8229600" cy="863883"/>
          </a:xfrm>
        </p:spPr>
        <p:txBody>
          <a:bodyPr/>
          <a:lstStyle/>
          <a:p>
            <a:pPr algn="ctr"/>
            <a:r>
              <a:rPr lang="en-US" dirty="0" smtClean="0">
                <a:latin typeface="Arial" panose="020B0604020202020204" pitchFamily="34" charset="0"/>
                <a:cs typeface="Arial" panose="020B0604020202020204" pitchFamily="34" charset="0"/>
              </a:rPr>
              <a:t>Examples of Machine Learning</a:t>
            </a:r>
            <a:endParaRPr lang="en-US" dirty="0">
              <a:latin typeface="Arial" panose="020B0604020202020204" pitchFamily="34" charset="0"/>
              <a:cs typeface="Arial" panose="020B0604020202020204" pitchFamily="34" charset="0"/>
            </a:endParaRPr>
          </a:p>
        </p:txBody>
      </p:sp>
      <p:pic>
        <p:nvPicPr>
          <p:cNvPr id="16" name="Picture 15"/>
          <p:cNvPicPr>
            <a:picLocks noChangeAspect="1" noChangeArrowheads="1"/>
          </p:cNvPicPr>
          <p:nvPr/>
        </p:nvPicPr>
        <p:blipFill rotWithShape="1">
          <a:blip r:embed="rId4">
            <a:extLst>
              <a:ext uri="{28A0092B-C50C-407E-A947-70E740481C1C}">
                <a14:useLocalDpi xmlns:a14="http://schemas.microsoft.com/office/drawing/2010/main" val="0"/>
              </a:ext>
            </a:extLst>
          </a:blip>
          <a:srcRect l="1106" t="14570" r="59917" b="14288"/>
          <a:stretch/>
        </p:blipFill>
        <p:spPr bwMode="auto">
          <a:xfrm>
            <a:off x="7233994" y="1248657"/>
            <a:ext cx="1709084" cy="8922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9" name="Oval 18"/>
          <p:cNvSpPr/>
          <p:nvPr/>
        </p:nvSpPr>
        <p:spPr>
          <a:xfrm rot="7714291">
            <a:off x="4876005" y="951675"/>
            <a:ext cx="2841740" cy="3710845"/>
          </a:xfrm>
          <a:prstGeom prst="ellipse">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5400000">
            <a:off x="3592830" y="3593396"/>
            <a:ext cx="1859280" cy="3497580"/>
          </a:xfrm>
          <a:prstGeom prst="ellipse">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descr="http://learning.cis.upenn.edu/cis520_fall2009/uploads/Lectures/regression_carto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9908" y="3771647"/>
            <a:ext cx="1301424" cy="10239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48" name="Picture 4" descr="Image result for clusteri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740" t="11728" r="11151" b="7428"/>
          <a:stretch/>
        </p:blipFill>
        <p:spPr bwMode="auto">
          <a:xfrm>
            <a:off x="91440" y="3970583"/>
            <a:ext cx="1455420" cy="10210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52" name="Picture 8" descr="Image result for dimensionality reduction"/>
          <p:cNvPicPr>
            <a:picLocks noChangeAspect="1" noChangeArrowheads="1"/>
          </p:cNvPicPr>
          <p:nvPr/>
        </p:nvPicPr>
        <p:blipFill rotWithShape="1">
          <a:blip r:embed="rId7">
            <a:extLst>
              <a:ext uri="{28A0092B-C50C-407E-A947-70E740481C1C}">
                <a14:useLocalDpi xmlns:a14="http://schemas.microsoft.com/office/drawing/2010/main" val="0"/>
              </a:ext>
            </a:extLst>
          </a:blip>
          <a:srcRect r="51455"/>
          <a:stretch/>
        </p:blipFill>
        <p:spPr bwMode="auto">
          <a:xfrm>
            <a:off x="50496" y="1256756"/>
            <a:ext cx="1899106" cy="159379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p:cNvSpPr/>
          <p:nvPr/>
        </p:nvSpPr>
        <p:spPr>
          <a:xfrm rot="1909543">
            <a:off x="1501529" y="1116747"/>
            <a:ext cx="2841740" cy="371084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54" name="Picture 10" descr="Image result for reinforcement learn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7630" y="5236541"/>
            <a:ext cx="1450040" cy="14036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56" name="Picture 12" descr="Image result for game a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42258" y="5236541"/>
            <a:ext cx="2225578" cy="11127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673356" y="6275600"/>
            <a:ext cx="1797287" cy="307777"/>
          </a:xfrm>
          <a:prstGeom prst="rect">
            <a:avLst/>
          </a:prstGeom>
          <a:noFill/>
          <a:ln>
            <a:solidFill>
              <a:schemeClr val="tx1"/>
            </a:solidFill>
          </a:ln>
        </p:spPr>
        <p:txBody>
          <a:bodyPr wrap="none" rtlCol="0">
            <a:spAutoFit/>
          </a:bodyPr>
          <a:lstStyle/>
          <a:p>
            <a:pPr algn="ctr"/>
            <a:r>
              <a:rPr lang="en-US" sz="1400" dirty="0" smtClean="0">
                <a:latin typeface="Arial" panose="020B0604020202020204" pitchFamily="34" charset="0"/>
                <a:cs typeface="Arial" panose="020B0604020202020204" pitchFamily="34" charset="0"/>
              </a:rPr>
              <a:t>Multi-Step Problems</a:t>
            </a:r>
            <a:endParaRPr lang="en-US" sz="1400" dirty="0">
              <a:latin typeface="Arial" panose="020B0604020202020204" pitchFamily="34" charset="0"/>
              <a:cs typeface="Arial" panose="020B0604020202020204" pitchFamily="34" charset="0"/>
            </a:endParaRPr>
          </a:p>
        </p:txBody>
      </p:sp>
      <p:sp>
        <p:nvSpPr>
          <p:cNvPr id="28" name="TextBox 27"/>
          <p:cNvSpPr txBox="1"/>
          <p:nvPr/>
        </p:nvSpPr>
        <p:spPr>
          <a:xfrm>
            <a:off x="7843715" y="2597112"/>
            <a:ext cx="1249060" cy="307777"/>
          </a:xfrm>
          <a:prstGeom prst="rect">
            <a:avLst/>
          </a:prstGeom>
          <a:noFill/>
          <a:ln>
            <a:solidFill>
              <a:schemeClr val="tx1"/>
            </a:solidFill>
          </a:ln>
        </p:spPr>
        <p:txBody>
          <a:bodyPr wrap="none" rtlCol="0">
            <a:spAutoFit/>
          </a:bodyPr>
          <a:lstStyle/>
          <a:p>
            <a:pPr algn="ctr"/>
            <a:r>
              <a:rPr lang="en-US" sz="1400" dirty="0" smtClean="0">
                <a:latin typeface="Arial" panose="020B0604020202020204" pitchFamily="34" charset="0"/>
                <a:cs typeface="Arial" panose="020B0604020202020204" pitchFamily="34" charset="0"/>
              </a:rPr>
              <a:t>Labeled Data</a:t>
            </a: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58714" y="3149174"/>
            <a:ext cx="1418978" cy="307777"/>
          </a:xfrm>
          <a:prstGeom prst="rect">
            <a:avLst/>
          </a:prstGeom>
          <a:noFill/>
          <a:ln>
            <a:solidFill>
              <a:schemeClr val="tx1"/>
            </a:solidFill>
          </a:ln>
        </p:spPr>
        <p:txBody>
          <a:bodyPr wrap="none" rtlCol="0">
            <a:spAutoFit/>
          </a:bodyPr>
          <a:lstStyle/>
          <a:p>
            <a:pPr algn="ctr"/>
            <a:r>
              <a:rPr lang="en-US" sz="1400" dirty="0" smtClean="0">
                <a:latin typeface="Arial" panose="020B0604020202020204" pitchFamily="34" charset="0"/>
                <a:cs typeface="Arial" panose="020B0604020202020204" pitchFamily="34" charset="0"/>
              </a:rPr>
              <a:t>Unlabeled Data</a:t>
            </a:r>
            <a:endParaRPr lang="en-US" sz="1400" dirty="0">
              <a:latin typeface="Arial" panose="020B0604020202020204" pitchFamily="34" charset="0"/>
              <a:cs typeface="Arial" panose="020B0604020202020204" pitchFamily="34" charset="0"/>
            </a:endParaRPr>
          </a:p>
        </p:txBody>
      </p:sp>
      <p:sp>
        <p:nvSpPr>
          <p:cNvPr id="22" name="Rectangle 21"/>
          <p:cNvSpPr/>
          <p:nvPr/>
        </p:nvSpPr>
        <p:spPr>
          <a:xfrm>
            <a:off x="5966461" y="6490156"/>
            <a:ext cx="3177540" cy="215444"/>
          </a:xfrm>
          <a:prstGeom prst="rect">
            <a:avLst/>
          </a:prstGeom>
        </p:spPr>
        <p:txBody>
          <a:bodyPr wrap="square">
            <a:spAutoFit/>
          </a:bodyPr>
          <a:lstStyle/>
          <a:p>
            <a:r>
              <a:rPr lang="en-US" sz="800" i="1" dirty="0" smtClean="0"/>
              <a:t>Adapted from : https</a:t>
            </a:r>
            <a:r>
              <a:rPr lang="en-US" sz="800" i="1" dirty="0"/>
              <a:t>://www.pinterest.com/pin/786792997374742269/</a:t>
            </a:r>
          </a:p>
        </p:txBody>
      </p:sp>
      <p:sp>
        <p:nvSpPr>
          <p:cNvPr id="25" name="TextBox 24"/>
          <p:cNvSpPr txBox="1"/>
          <p:nvPr/>
        </p:nvSpPr>
        <p:spPr>
          <a:xfrm>
            <a:off x="1881775" y="4043214"/>
            <a:ext cx="712053" cy="338554"/>
          </a:xfrm>
          <a:prstGeom prst="rect">
            <a:avLst/>
          </a:prstGeom>
          <a:noFill/>
        </p:spPr>
        <p:txBody>
          <a:bodyPr wrap="none" rtlCol="0">
            <a:spAutoFit/>
          </a:bodyPr>
          <a:lstStyle/>
          <a:p>
            <a:pPr algn="r"/>
            <a:r>
              <a:rPr lang="en-US" sz="800" dirty="0" smtClean="0">
                <a:solidFill>
                  <a:srgbClr val="009BD2"/>
                </a:solidFill>
                <a:latin typeface="Arial" panose="020B0604020202020204" pitchFamily="34" charset="0"/>
                <a:cs typeface="Arial" panose="020B0604020202020204" pitchFamily="34" charset="0"/>
              </a:rPr>
              <a:t>Association</a:t>
            </a:r>
          </a:p>
          <a:p>
            <a:pPr algn="r"/>
            <a:r>
              <a:rPr lang="en-US" sz="800" dirty="0" smtClean="0">
                <a:solidFill>
                  <a:srgbClr val="009BD2"/>
                </a:solidFill>
                <a:latin typeface="Arial" panose="020B0604020202020204" pitchFamily="34" charset="0"/>
                <a:cs typeface="Arial" panose="020B0604020202020204" pitchFamily="34" charset="0"/>
              </a:rPr>
              <a:t>Mining</a:t>
            </a:r>
            <a:endParaRPr lang="en-US" sz="800" dirty="0">
              <a:solidFill>
                <a:srgbClr val="009BD2"/>
              </a:solidFill>
              <a:latin typeface="Arial" panose="020B0604020202020204" pitchFamily="34" charset="0"/>
              <a:cs typeface="Arial" panose="020B0604020202020204" pitchFamily="34" charset="0"/>
            </a:endParaRPr>
          </a:p>
        </p:txBody>
      </p:sp>
      <p:sp>
        <p:nvSpPr>
          <p:cNvPr id="35" name="TextBox 34"/>
          <p:cNvSpPr txBox="1"/>
          <p:nvPr/>
        </p:nvSpPr>
        <p:spPr>
          <a:xfrm>
            <a:off x="6669422" y="2412447"/>
            <a:ext cx="1114408" cy="338554"/>
          </a:xfrm>
          <a:prstGeom prst="rect">
            <a:avLst/>
          </a:prstGeom>
          <a:noFill/>
        </p:spPr>
        <p:txBody>
          <a:bodyPr wrap="none" rtlCol="0">
            <a:spAutoFit/>
          </a:bodyPr>
          <a:lstStyle/>
          <a:p>
            <a:pPr algn="r"/>
            <a:r>
              <a:rPr lang="en-US" sz="800" dirty="0" smtClean="0">
                <a:solidFill>
                  <a:srgbClr val="FF5050"/>
                </a:solidFill>
                <a:latin typeface="Arial" panose="020B0604020202020204" pitchFamily="34" charset="0"/>
                <a:cs typeface="Arial" panose="020B0604020202020204" pitchFamily="34" charset="0"/>
              </a:rPr>
              <a:t>Feature Selection &amp;</a:t>
            </a:r>
          </a:p>
          <a:p>
            <a:pPr algn="r"/>
            <a:r>
              <a:rPr lang="en-US" sz="800" dirty="0" smtClean="0">
                <a:solidFill>
                  <a:srgbClr val="FF5050"/>
                </a:solidFill>
                <a:latin typeface="Arial" panose="020B0604020202020204" pitchFamily="34" charset="0"/>
                <a:cs typeface="Arial" panose="020B0604020202020204" pitchFamily="34" charset="0"/>
              </a:rPr>
              <a:t>Attribute Importance</a:t>
            </a:r>
            <a:endParaRPr lang="en-US" sz="800" dirty="0">
              <a:solidFill>
                <a:srgbClr val="FF5050"/>
              </a:solidFill>
              <a:latin typeface="Arial" panose="020B0604020202020204" pitchFamily="34" charset="0"/>
              <a:cs typeface="Arial" panose="020B0604020202020204" pitchFamily="34" charset="0"/>
            </a:endParaRPr>
          </a:p>
        </p:txBody>
      </p:sp>
      <p:sp>
        <p:nvSpPr>
          <p:cNvPr id="36" name="TextBox 35"/>
          <p:cNvSpPr txBox="1"/>
          <p:nvPr/>
        </p:nvSpPr>
        <p:spPr>
          <a:xfrm>
            <a:off x="2152650" y="2497724"/>
            <a:ext cx="620683" cy="338554"/>
          </a:xfrm>
          <a:prstGeom prst="rect">
            <a:avLst/>
          </a:prstGeom>
          <a:noFill/>
        </p:spPr>
        <p:txBody>
          <a:bodyPr wrap="none" rtlCol="0">
            <a:spAutoFit/>
          </a:bodyPr>
          <a:lstStyle/>
          <a:p>
            <a:pPr algn="r"/>
            <a:r>
              <a:rPr lang="en-US" sz="800" dirty="0" smtClean="0">
                <a:solidFill>
                  <a:srgbClr val="009BD2"/>
                </a:solidFill>
                <a:latin typeface="Arial" panose="020B0604020202020204" pitchFamily="34" charset="0"/>
                <a:cs typeface="Arial" panose="020B0604020202020204" pitchFamily="34" charset="0"/>
              </a:rPr>
              <a:t>Anomaly</a:t>
            </a:r>
          </a:p>
          <a:p>
            <a:pPr algn="r"/>
            <a:r>
              <a:rPr lang="en-US" sz="800" dirty="0" smtClean="0">
                <a:solidFill>
                  <a:srgbClr val="009BD2"/>
                </a:solidFill>
                <a:latin typeface="Arial" panose="020B0604020202020204" pitchFamily="34" charset="0"/>
                <a:cs typeface="Arial" panose="020B0604020202020204" pitchFamily="34" charset="0"/>
              </a:rPr>
              <a:t>Detection</a:t>
            </a:r>
            <a:endParaRPr lang="en-US" sz="800" dirty="0">
              <a:solidFill>
                <a:srgbClr val="009BD2"/>
              </a:solidFill>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r>
              <a:rPr lang="en-US" smtClean="0"/>
              <a:t>10/16/18</a:t>
            </a:r>
            <a:endParaRPr lang="en-US"/>
          </a:p>
        </p:txBody>
      </p:sp>
      <p:sp>
        <p:nvSpPr>
          <p:cNvPr id="4" name="Footer Placeholder 3"/>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405199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6152"/>
                                        </p:tgtEl>
                                        <p:attrNameLst>
                                          <p:attrName>style.visibility</p:attrName>
                                        </p:attrNameLst>
                                      </p:cBhvr>
                                      <p:to>
                                        <p:strVal val="visible"/>
                                      </p:to>
                                    </p:set>
                                    <p:animEffect transition="in" filter="fade">
                                      <p:cBhvr>
                                        <p:cTn id="27" dur="500"/>
                                        <p:tgtEl>
                                          <p:spTgt spid="61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154"/>
                                        </p:tgtEl>
                                        <p:attrNameLst>
                                          <p:attrName>style.visibility</p:attrName>
                                        </p:attrNameLst>
                                      </p:cBhvr>
                                      <p:to>
                                        <p:strVal val="visible"/>
                                      </p:to>
                                    </p:set>
                                    <p:animEffect transition="in" filter="fade">
                                      <p:cBhvr>
                                        <p:cTn id="35" dur="500"/>
                                        <p:tgtEl>
                                          <p:spTgt spid="61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6156"/>
                                        </p:tgtEl>
                                        <p:attrNameLst>
                                          <p:attrName>style.visibility</p:attrName>
                                        </p:attrNameLst>
                                      </p:cBhvr>
                                      <p:to>
                                        <p:strVal val="visible"/>
                                      </p:to>
                                    </p:set>
                                    <p:animEffect transition="in" filter="fade">
                                      <p:cBhvr>
                                        <p:cTn id="41" dur="500"/>
                                        <p:tgtEl>
                                          <p:spTgt spid="61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7" grpId="0" animBg="1"/>
      <p:bldP spid="18" grpId="0" animBg="1"/>
      <p:bldP spid="28"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32180"/>
            <a:ext cx="8048625" cy="2143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227705"/>
            <a:ext cx="1781175" cy="866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3"/>
          <p:cNvSpPr txBox="1">
            <a:spLocks noChangeArrowheads="1"/>
          </p:cNvSpPr>
          <p:nvPr/>
        </p:nvSpPr>
        <p:spPr bwMode="auto">
          <a:xfrm>
            <a:off x="3171825" y="563880"/>
            <a:ext cx="2819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9pPr>
          </a:lstStyle>
          <a:p>
            <a:r>
              <a:rPr lang="en-US">
                <a:solidFill>
                  <a:srgbClr val="000000"/>
                </a:solidFill>
              </a:rPr>
              <a:t>Rules in Population</a:t>
            </a:r>
          </a:p>
        </p:txBody>
      </p:sp>
      <p:cxnSp>
        <p:nvCxnSpPr>
          <p:cNvPr id="9" name="AutoShape 4"/>
          <p:cNvCxnSpPr>
            <a:cxnSpLocks noChangeShapeType="1"/>
          </p:cNvCxnSpPr>
          <p:nvPr/>
        </p:nvCxnSpPr>
        <p:spPr bwMode="auto">
          <a:xfrm flipH="1">
            <a:off x="733425" y="703580"/>
            <a:ext cx="2438400" cy="1588"/>
          </a:xfrm>
          <a:prstGeom prst="straightConnector1">
            <a:avLst/>
          </a:prstGeom>
          <a:noFill/>
          <a:ln w="3816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5"/>
          <p:cNvCxnSpPr>
            <a:cxnSpLocks noChangeShapeType="1"/>
          </p:cNvCxnSpPr>
          <p:nvPr/>
        </p:nvCxnSpPr>
        <p:spPr bwMode="auto">
          <a:xfrm>
            <a:off x="5381625" y="703580"/>
            <a:ext cx="2897188" cy="1588"/>
          </a:xfrm>
          <a:prstGeom prst="straightConnector1">
            <a:avLst/>
          </a:prstGeom>
          <a:noFill/>
          <a:ln w="3816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Text Box 6"/>
          <p:cNvSpPr txBox="1">
            <a:spLocks noChangeArrowheads="1"/>
          </p:cNvSpPr>
          <p:nvPr/>
        </p:nvSpPr>
        <p:spPr bwMode="auto">
          <a:xfrm rot="16200000">
            <a:off x="8070850" y="1776730"/>
            <a:ext cx="144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9pPr>
          </a:lstStyle>
          <a:p>
            <a:r>
              <a:rPr lang="en-US">
                <a:solidFill>
                  <a:srgbClr val="000000"/>
                </a:solidFill>
              </a:rPr>
              <a:t>Attributes</a:t>
            </a:r>
          </a:p>
        </p:txBody>
      </p:sp>
      <p:cxnSp>
        <p:nvCxnSpPr>
          <p:cNvPr id="12" name="AutoShape 7"/>
          <p:cNvCxnSpPr>
            <a:cxnSpLocks noChangeShapeType="1"/>
          </p:cNvCxnSpPr>
          <p:nvPr/>
        </p:nvCxnSpPr>
        <p:spPr bwMode="auto">
          <a:xfrm>
            <a:off x="8534400" y="989330"/>
            <a:ext cx="1588" cy="2057400"/>
          </a:xfrm>
          <a:prstGeom prst="straightConnector1">
            <a:avLst/>
          </a:prstGeom>
          <a:noFill/>
          <a:ln w="38160">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142105"/>
            <a:ext cx="8485188" cy="2552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 Box 9"/>
          <p:cNvSpPr txBox="1">
            <a:spLocks noChangeArrowheads="1"/>
          </p:cNvSpPr>
          <p:nvPr/>
        </p:nvSpPr>
        <p:spPr bwMode="auto">
          <a:xfrm>
            <a:off x="5181600" y="3362643"/>
            <a:ext cx="152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9pPr>
          </a:lstStyle>
          <a:p>
            <a:r>
              <a:rPr lang="en-US">
                <a:solidFill>
                  <a:srgbClr val="000000"/>
                </a:solidFill>
              </a:rPr>
              <a:t>#</a:t>
            </a:r>
          </a:p>
        </p:txBody>
      </p:sp>
      <p:sp>
        <p:nvSpPr>
          <p:cNvPr id="15" name="Text Box 10"/>
          <p:cNvSpPr txBox="1">
            <a:spLocks noChangeArrowheads="1"/>
          </p:cNvSpPr>
          <p:nvPr/>
        </p:nvSpPr>
        <p:spPr bwMode="auto">
          <a:xfrm>
            <a:off x="5141913" y="3608705"/>
            <a:ext cx="762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9pPr>
          </a:lstStyle>
          <a:p>
            <a:r>
              <a:rPr lang="en-US">
                <a:solidFill>
                  <a:srgbClr val="000000"/>
                </a:solidFill>
              </a:rPr>
              <a:t>0,1,2</a:t>
            </a:r>
          </a:p>
        </p:txBody>
      </p:sp>
      <p:sp>
        <p:nvSpPr>
          <p:cNvPr id="16" name="Rectangle 15"/>
          <p:cNvSpPr/>
          <p:nvPr/>
        </p:nvSpPr>
        <p:spPr>
          <a:xfrm>
            <a:off x="228600" y="6455176"/>
            <a:ext cx="381000" cy="2275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8600" y="5942833"/>
            <a:ext cx="381000" cy="2275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02965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additive="repl">
                                        <p:cTn id="6" dur="1" fill="hold">
                                          <p:stCondLst>
                                            <p:cond delay="0"/>
                                          </p:stCondLst>
                                        </p:cTn>
                                        <p:tgtEl>
                                          <p:spTgt spid="13"/>
                                        </p:tgtEl>
                                        <p:attrNameLst>
                                          <p:attrName>style.visibility</p:attrName>
                                        </p:attrNameLst>
                                      </p:cBhvr>
                                      <p:to>
                                        <p:strVal val="visible"/>
                                      </p:to>
                                    </p:set>
                                    <p:animEffect transition="in" filter="fade">
                                      <p:cBhvr additive="repl">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l="6973" r="43195" b="58827"/>
          <a:stretch>
            <a:fillRect/>
          </a:stretch>
        </p:blipFill>
        <p:spPr bwMode="auto">
          <a:xfrm>
            <a:off x="457200" y="609600"/>
            <a:ext cx="2286000" cy="2239963"/>
          </a:xfrm>
          <a:prstGeom prst="rect">
            <a:avLst/>
          </a:prstGeom>
          <a:noFill/>
          <a:ln>
            <a:noFill/>
          </a:ln>
          <a:effectLst/>
          <a:extLst>
            <a:ext uri="{909E8E84-426E-40DD-AFC4-6F175D3DCCD1}">
              <a14:hiddenFill xmlns:a14="http://schemas.microsoft.com/office/drawing/2010/main">
                <a:blipFill dpi="0" rotWithShape="0">
                  <a:blip/>
                  <a:srcRect l="6973" r="43195" b="5882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l="51826" t="32770" b="26614"/>
          <a:stretch>
            <a:fillRect/>
          </a:stretch>
        </p:blipFill>
        <p:spPr bwMode="auto">
          <a:xfrm>
            <a:off x="3886200" y="762000"/>
            <a:ext cx="2209800" cy="2209800"/>
          </a:xfrm>
          <a:prstGeom prst="rect">
            <a:avLst/>
          </a:prstGeom>
          <a:noFill/>
          <a:ln>
            <a:noFill/>
          </a:ln>
          <a:effectLst/>
          <a:extLst>
            <a:ext uri="{909E8E84-426E-40DD-AFC4-6F175D3DCCD1}">
              <a14:hiddenFill xmlns:a14="http://schemas.microsoft.com/office/drawing/2010/main">
                <a:blipFill dpi="0" rotWithShape="0">
                  <a:blip/>
                  <a:srcRect l="51826" t="32770" b="2661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l="6973" t="60783" r="43195"/>
          <a:stretch>
            <a:fillRect/>
          </a:stretch>
        </p:blipFill>
        <p:spPr bwMode="auto">
          <a:xfrm>
            <a:off x="3733800" y="4038600"/>
            <a:ext cx="2286000" cy="2133600"/>
          </a:xfrm>
          <a:prstGeom prst="rect">
            <a:avLst/>
          </a:prstGeom>
          <a:noFill/>
          <a:ln>
            <a:noFill/>
          </a:ln>
          <a:effectLst/>
          <a:extLst>
            <a:ext uri="{909E8E84-426E-40DD-AFC4-6F175D3DCCD1}">
              <a14:hiddenFill xmlns:a14="http://schemas.microsoft.com/office/drawing/2010/main">
                <a:blipFill dpi="0" rotWithShape="0">
                  <a:blip/>
                  <a:srcRect l="6973" t="60783" r="43195"/>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4"/>
          <p:cNvSpPr>
            <a:spLocks noChangeArrowheads="1"/>
          </p:cNvSpPr>
          <p:nvPr/>
        </p:nvSpPr>
        <p:spPr bwMode="auto">
          <a:xfrm>
            <a:off x="2362200" y="2590800"/>
            <a:ext cx="914400" cy="8382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AU"/>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850" y="784225"/>
            <a:ext cx="2165350" cy="5854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 Box 6"/>
          <p:cNvSpPr txBox="1">
            <a:spLocks noChangeArrowheads="1"/>
          </p:cNvSpPr>
          <p:nvPr/>
        </p:nvSpPr>
        <p:spPr bwMode="auto">
          <a:xfrm>
            <a:off x="7207250" y="228600"/>
            <a:ext cx="1295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9144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latin typeface="Arial" pitchFamily="34" charset="0"/>
                <a:cs typeface="Lucida Sans Unicode" pitchFamily="34" charset="0"/>
              </a:defRPr>
            </a:lvl9pPr>
          </a:lstStyle>
          <a:p>
            <a:r>
              <a:rPr lang="en-US" sz="2700">
                <a:solidFill>
                  <a:srgbClr val="000000"/>
                </a:solidFill>
                <a:effectLst>
                  <a:outerShdw blurRad="38100" dist="38100" dir="2700000" algn="tl">
                    <a:srgbClr val="C0C0C0"/>
                  </a:outerShdw>
                </a:effectLst>
                <a:latin typeface="Franklin Gothic Book" pitchFamily="34" charset="0"/>
              </a:rPr>
              <a:t>Pairs</a:t>
            </a:r>
          </a:p>
        </p:txBody>
      </p:sp>
      <p:sp>
        <p:nvSpPr>
          <p:cNvPr id="12" name="Rectangle 7"/>
          <p:cNvSpPr>
            <a:spLocks noChangeArrowheads="1"/>
          </p:cNvSpPr>
          <p:nvPr/>
        </p:nvSpPr>
        <p:spPr bwMode="auto">
          <a:xfrm>
            <a:off x="6705600" y="1143000"/>
            <a:ext cx="2133600" cy="609600"/>
          </a:xfrm>
          <a:prstGeom prst="rect">
            <a:avLst/>
          </a:prstGeom>
          <a:noFill/>
          <a:ln w="3816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AU"/>
          </a:p>
        </p:txBody>
      </p:sp>
      <p:sp>
        <p:nvSpPr>
          <p:cNvPr id="13" name="AutoShape 8"/>
          <p:cNvSpPr>
            <a:spLocks noChangeArrowheads="1"/>
          </p:cNvSpPr>
          <p:nvPr/>
        </p:nvSpPr>
        <p:spPr bwMode="auto">
          <a:xfrm>
            <a:off x="2971800" y="1524000"/>
            <a:ext cx="762000" cy="609600"/>
          </a:xfrm>
          <a:prstGeom prst="rightArrow">
            <a:avLst>
              <a:gd name="adj1" fmla="val 50000"/>
              <a:gd name="adj2" fmla="val 50000"/>
            </a:avLst>
          </a:prstGeom>
          <a:solidFill>
            <a:srgbClr val="FF0000"/>
          </a:solidFill>
          <a:ln w="25560">
            <a:solidFill>
              <a:srgbClr val="385D8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AU"/>
          </a:p>
        </p:txBody>
      </p:sp>
      <p:sp>
        <p:nvSpPr>
          <p:cNvPr id="14" name="AutoShape 9"/>
          <p:cNvSpPr>
            <a:spLocks noChangeArrowheads="1"/>
          </p:cNvSpPr>
          <p:nvPr/>
        </p:nvSpPr>
        <p:spPr bwMode="auto">
          <a:xfrm rot="5400000">
            <a:off x="4497388" y="3200400"/>
            <a:ext cx="762000" cy="609600"/>
          </a:xfrm>
          <a:prstGeom prst="rightArrow">
            <a:avLst>
              <a:gd name="adj1" fmla="val 50000"/>
              <a:gd name="adj2" fmla="val 50000"/>
            </a:avLst>
          </a:prstGeom>
          <a:solidFill>
            <a:srgbClr val="FF0000"/>
          </a:solidFill>
          <a:ln w="25560">
            <a:solidFill>
              <a:srgbClr val="385D8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AU"/>
          </a:p>
        </p:txBody>
      </p:sp>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13779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childTnLst>
                                    <p:set>
                                      <p:cBhvr additive="repl">
                                        <p:cTn id="6" dur="1" fill="hold">
                                          <p:stCondLst>
                                            <p:cond delay="0"/>
                                          </p:stCondLst>
                                        </p:cTn>
                                        <p:tgtEl>
                                          <p:spTgt spid="13"/>
                                        </p:tgtEl>
                                        <p:attrNameLst>
                                          <p:attrName>style.visibility</p:attrName>
                                        </p:attrNameLst>
                                      </p:cBhvr>
                                      <p:to>
                                        <p:strVal val="visible"/>
                                      </p:to>
                                    </p:set>
                                    <p:animEffect transition="in" filter="fade">
                                      <p:cBhvr additive="repl">
                                        <p:cTn id="7" dur="500"/>
                                        <p:tgtEl>
                                          <p:spTgt spid="13"/>
                                        </p:tgtEl>
                                      </p:cBhvr>
                                    </p:animEffect>
                                  </p:childTnLst>
                                </p:cTn>
                              </p:par>
                              <p:par>
                                <p:cTn id="8" presetID="10" presetClass="entr" fill="hold" nodeType="withEffect">
                                  <p:stCondLst>
                                    <p:cond delay="0"/>
                                  </p:stCondLst>
                                  <p:childTnLst>
                                    <p:set>
                                      <p:cBhvr additive="repl">
                                        <p:cTn id="9" dur="1" fill="hold">
                                          <p:stCondLst>
                                            <p:cond delay="0"/>
                                          </p:stCondLst>
                                        </p:cTn>
                                        <p:tgtEl>
                                          <p:spTgt spid="7"/>
                                        </p:tgtEl>
                                        <p:attrNameLst>
                                          <p:attrName>style.visibility</p:attrName>
                                        </p:attrNameLst>
                                      </p:cBhvr>
                                      <p:to>
                                        <p:strVal val="visible"/>
                                      </p:to>
                                    </p:set>
                                    <p:animEffect transition="in" filter="fade">
                                      <p:cBhvr additive="repl">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0" nodeType="clickEffect">
                                  <p:stCondLst>
                                    <p:cond delay="0"/>
                                  </p:stCondLst>
                                  <p:childTnLst>
                                    <p:set>
                                      <p:cBhvr additive="repl">
                                        <p:cTn id="14" dur="1" fill="hold">
                                          <p:stCondLst>
                                            <p:cond delay="0"/>
                                          </p:stCondLst>
                                        </p:cTn>
                                        <p:tgtEl>
                                          <p:spTgt spid="14"/>
                                        </p:tgtEl>
                                        <p:attrNameLst>
                                          <p:attrName>style.visibility</p:attrName>
                                        </p:attrNameLst>
                                      </p:cBhvr>
                                      <p:to>
                                        <p:strVal val="visible"/>
                                      </p:to>
                                    </p:set>
                                    <p:animEffect transition="in" filter="fade">
                                      <p:cBhvr additive="repl">
                                        <p:cTn id="15" dur="500"/>
                                        <p:tgtEl>
                                          <p:spTgt spid="14"/>
                                        </p:tgtEl>
                                      </p:cBhvr>
                                    </p:animEffect>
                                  </p:childTnLst>
                                </p:cTn>
                              </p:par>
                              <p:par>
                                <p:cTn id="16" presetID="10" presetClass="entr" fill="hold" nodeType="withEffect">
                                  <p:stCondLst>
                                    <p:cond delay="0"/>
                                  </p:stCondLst>
                                  <p:childTnLst>
                                    <p:set>
                                      <p:cBhvr additive="repl">
                                        <p:cTn id="17" dur="1" fill="hold">
                                          <p:stCondLst>
                                            <p:cond delay="0"/>
                                          </p:stCondLst>
                                        </p:cTn>
                                        <p:tgtEl>
                                          <p:spTgt spid="8"/>
                                        </p:tgtEl>
                                        <p:attrNameLst>
                                          <p:attrName>style.visibility</p:attrName>
                                        </p:attrNameLst>
                                      </p:cBhvr>
                                      <p:to>
                                        <p:strVal val="visible"/>
                                      </p:to>
                                    </p:set>
                                    <p:animEffect transition="in" filter="fade">
                                      <p:cBhvr additive="repl">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3124200" y="533400"/>
            <a:ext cx="1916869" cy="617220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b="51316"/>
          <a:stretch>
            <a:fillRect/>
          </a:stretch>
        </p:blipFill>
        <p:spPr bwMode="auto">
          <a:xfrm>
            <a:off x="5741899" y="533400"/>
            <a:ext cx="2944901" cy="2819400"/>
          </a:xfrm>
          <a:prstGeom prst="rect">
            <a:avLst/>
          </a:prstGeom>
          <a:noFill/>
          <a:ln w="9525">
            <a:noFill/>
            <a:miter lim="800000"/>
            <a:headEnd/>
            <a:tailEnd/>
          </a:ln>
        </p:spPr>
      </p:pic>
      <p:sp>
        <p:nvSpPr>
          <p:cNvPr id="8" name="Title 1"/>
          <p:cNvSpPr txBox="1">
            <a:spLocks/>
          </p:cNvSpPr>
          <p:nvPr/>
        </p:nvSpPr>
        <p:spPr>
          <a:xfrm>
            <a:off x="228600" y="2209800"/>
            <a:ext cx="2819400" cy="2057400"/>
          </a:xfrm>
          <a:prstGeom prst="rect">
            <a:avLst/>
          </a:prstGeom>
        </p:spPr>
        <p:txBody>
          <a:bodyPr vert="horz" lIns="91440" tIns="45720" rIns="91440" bIns="45720" rtlCol="0" anchor="ctr">
            <a:normAutofit fontScale="775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solidFill>
                  <a:schemeClr val="tx1"/>
                </a:solidFill>
              </a:rPr>
              <a:t>Bladder Cancer Investigation: Rule Population</a:t>
            </a:r>
            <a:endParaRPr lang="en-US" dirty="0">
              <a:solidFill>
                <a:schemeClr val="tx1"/>
              </a:solidFill>
            </a:endParaRPr>
          </a:p>
        </p:txBody>
      </p:sp>
      <p:pic>
        <p:nvPicPr>
          <p:cNvPr id="9" name="Picture 3"/>
          <p:cNvPicPr>
            <a:picLocks noChangeAspect="1" noChangeArrowheads="1"/>
          </p:cNvPicPr>
          <p:nvPr/>
        </p:nvPicPr>
        <p:blipFill>
          <a:blip r:embed="rId3" cstate="print"/>
          <a:srcRect t="50000"/>
          <a:stretch>
            <a:fillRect/>
          </a:stretch>
        </p:blipFill>
        <p:spPr bwMode="auto">
          <a:xfrm>
            <a:off x="5791200" y="3581400"/>
            <a:ext cx="2944901" cy="2895600"/>
          </a:xfrm>
          <a:prstGeom prst="rect">
            <a:avLst/>
          </a:prstGeom>
          <a:noFill/>
          <a:ln w="9525">
            <a:noFill/>
            <a:miter lim="800000"/>
            <a:headEnd/>
            <a:tailEnd/>
          </a:ln>
        </p:spPr>
      </p:pic>
      <p:sp>
        <p:nvSpPr>
          <p:cNvPr id="10" name="Rectangle 9"/>
          <p:cNvSpPr/>
          <p:nvPr/>
        </p:nvSpPr>
        <p:spPr>
          <a:xfrm>
            <a:off x="4158834" y="6249319"/>
            <a:ext cx="260766" cy="413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88652" y="6248400"/>
            <a:ext cx="130383" cy="358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410265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Clinical Variable Analysis:</a:t>
            </a:r>
            <a:br>
              <a:rPr lang="en-US" dirty="0" smtClean="0"/>
            </a:br>
            <a:r>
              <a:rPr lang="en-US" dirty="0" smtClean="0"/>
              <a:t>CASES: Survivorship</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7274412" y="457200"/>
            <a:ext cx="1757024" cy="6362192"/>
          </a:xfrm>
          <a:prstGeom prst="rect">
            <a:avLst/>
          </a:prstGeom>
          <a:noFill/>
          <a:ln w="9525">
            <a:noFill/>
            <a:miter lim="800000"/>
            <a:headEnd/>
            <a:tailEnd/>
          </a:ln>
        </p:spPr>
      </p:pic>
      <p:pic>
        <p:nvPicPr>
          <p:cNvPr id="8" name="Picture 7"/>
          <p:cNvPicPr>
            <a:picLocks noChangeAspect="1" noChangeArrowheads="1"/>
          </p:cNvPicPr>
          <p:nvPr/>
        </p:nvPicPr>
        <p:blipFill>
          <a:blip r:embed="rId3" cstate="print"/>
          <a:srcRect/>
          <a:stretch>
            <a:fillRect/>
          </a:stretch>
        </p:blipFill>
        <p:spPr bwMode="auto">
          <a:xfrm>
            <a:off x="1006929" y="1866897"/>
            <a:ext cx="5105400" cy="4601940"/>
          </a:xfrm>
          <a:prstGeom prst="rect">
            <a:avLst/>
          </a:prstGeom>
          <a:noFill/>
          <a:ln w="9525">
            <a:noFill/>
            <a:miter lim="800000"/>
            <a:headEnd/>
            <a:tailEnd/>
          </a:ln>
        </p:spPr>
      </p:pic>
      <p:sp>
        <p:nvSpPr>
          <p:cNvPr id="9" name="TextBox 8"/>
          <p:cNvSpPr txBox="1"/>
          <p:nvPr/>
        </p:nvSpPr>
        <p:spPr>
          <a:xfrm>
            <a:off x="4267200" y="2438400"/>
            <a:ext cx="609600" cy="461665"/>
          </a:xfrm>
          <a:prstGeom prst="rect">
            <a:avLst/>
          </a:prstGeom>
          <a:noFill/>
        </p:spPr>
        <p:txBody>
          <a:bodyPr wrap="square" rtlCol="0">
            <a:spAutoFit/>
          </a:bodyPr>
          <a:lstStyle/>
          <a:p>
            <a:r>
              <a:rPr lang="en-US" sz="2400" dirty="0" smtClean="0"/>
              <a:t>B</a:t>
            </a:r>
            <a:endParaRPr lang="en-US" sz="2400" dirty="0"/>
          </a:p>
        </p:txBody>
      </p:sp>
      <p:sp>
        <p:nvSpPr>
          <p:cNvPr id="10" name="TextBox 9"/>
          <p:cNvSpPr txBox="1"/>
          <p:nvPr/>
        </p:nvSpPr>
        <p:spPr>
          <a:xfrm>
            <a:off x="3200400" y="3657600"/>
            <a:ext cx="609600" cy="461665"/>
          </a:xfrm>
          <a:prstGeom prst="rect">
            <a:avLst/>
          </a:prstGeom>
          <a:noFill/>
        </p:spPr>
        <p:txBody>
          <a:bodyPr wrap="square" rtlCol="0">
            <a:spAutoFit/>
          </a:bodyPr>
          <a:lstStyle/>
          <a:p>
            <a:r>
              <a:rPr lang="en-US" sz="2400" dirty="0" smtClean="0"/>
              <a:t>D</a:t>
            </a:r>
            <a:endParaRPr lang="en-US" sz="2400" dirty="0"/>
          </a:p>
        </p:txBody>
      </p:sp>
      <p:sp>
        <p:nvSpPr>
          <p:cNvPr id="11" name="TextBox 10"/>
          <p:cNvSpPr txBox="1"/>
          <p:nvPr/>
        </p:nvSpPr>
        <p:spPr>
          <a:xfrm>
            <a:off x="4724400" y="5334000"/>
            <a:ext cx="1295400" cy="400110"/>
          </a:xfrm>
          <a:prstGeom prst="rect">
            <a:avLst/>
          </a:prstGeom>
          <a:noFill/>
        </p:spPr>
        <p:txBody>
          <a:bodyPr wrap="square" rtlCol="0">
            <a:spAutoFit/>
          </a:bodyPr>
          <a:lstStyle/>
          <a:p>
            <a:r>
              <a:rPr lang="en-US" sz="2000" i="1" dirty="0" smtClean="0"/>
              <a:t>p</a:t>
            </a:r>
            <a:r>
              <a:rPr lang="en-US" sz="2000" dirty="0" smtClean="0"/>
              <a:t> &lt; 0.05</a:t>
            </a:r>
            <a:endParaRPr lang="en-US" sz="2000" dirty="0"/>
          </a:p>
        </p:txBody>
      </p:sp>
      <p:sp>
        <p:nvSpPr>
          <p:cNvPr id="12" name="TextBox 11"/>
          <p:cNvSpPr txBox="1"/>
          <p:nvPr/>
        </p:nvSpPr>
        <p:spPr>
          <a:xfrm rot="16200000">
            <a:off x="69622" y="2597378"/>
            <a:ext cx="1022866" cy="400110"/>
          </a:xfrm>
          <a:prstGeom prst="rect">
            <a:avLst/>
          </a:prstGeom>
          <a:noFill/>
        </p:spPr>
        <p:txBody>
          <a:bodyPr wrap="square" rtlCol="0">
            <a:spAutoFit/>
          </a:bodyPr>
          <a:lstStyle/>
          <a:p>
            <a:r>
              <a:rPr lang="en-US" sz="2000" b="1" dirty="0" smtClean="0">
                <a:solidFill>
                  <a:srgbClr val="FF0000"/>
                </a:solidFill>
              </a:rPr>
              <a:t>BAD</a:t>
            </a:r>
            <a:endParaRPr lang="en-US" sz="2000" b="1" dirty="0">
              <a:solidFill>
                <a:srgbClr val="FF0000"/>
              </a:solidFill>
            </a:endParaRPr>
          </a:p>
        </p:txBody>
      </p:sp>
      <p:cxnSp>
        <p:nvCxnSpPr>
          <p:cNvPr id="13" name="Straight Arrow Connector 12"/>
          <p:cNvCxnSpPr/>
          <p:nvPr/>
        </p:nvCxnSpPr>
        <p:spPr>
          <a:xfrm>
            <a:off x="576942" y="3352800"/>
            <a:ext cx="0" cy="1981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6928818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The Future for Evolutionary Algorithms and Rule Based ML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Offer great potential:</a:t>
            </a:r>
          </a:p>
          <a:p>
            <a:pPr lvl="1"/>
            <a:r>
              <a:rPr lang="en-US" dirty="0" smtClean="0"/>
              <a:t>Limit assumptions</a:t>
            </a:r>
          </a:p>
          <a:p>
            <a:pPr lvl="1"/>
            <a:r>
              <a:rPr lang="en-US" dirty="0" smtClean="0"/>
              <a:t>Flexible</a:t>
            </a:r>
          </a:p>
          <a:p>
            <a:pPr lvl="1"/>
            <a:r>
              <a:rPr lang="en-US" dirty="0" smtClean="0"/>
              <a:t>Adaptable</a:t>
            </a:r>
          </a:p>
          <a:p>
            <a:pPr lvl="1"/>
            <a:r>
              <a:rPr lang="en-US" dirty="0" smtClean="0"/>
              <a:t>Accommodate large search spaces</a:t>
            </a:r>
          </a:p>
          <a:p>
            <a:pPr lvl="1"/>
            <a:r>
              <a:rPr lang="en-US" dirty="0" smtClean="0"/>
              <a:t>Offer paths to interpretability</a:t>
            </a:r>
          </a:p>
          <a:p>
            <a:pPr lvl="1"/>
            <a:endParaRPr lang="en-US" dirty="0"/>
          </a:p>
          <a:p>
            <a:r>
              <a:rPr lang="en-US" dirty="0" smtClean="0"/>
              <a:t>Main Challenges:</a:t>
            </a:r>
          </a:p>
          <a:p>
            <a:pPr lvl="1"/>
            <a:r>
              <a:rPr lang="en-US" dirty="0" smtClean="0"/>
              <a:t>Fitting the problem to a </a:t>
            </a:r>
            <a:r>
              <a:rPr lang="en-US" u="sng" dirty="0" smtClean="0"/>
              <a:t>method and it’s parameters.</a:t>
            </a:r>
            <a:endParaRPr lang="en-US" dirty="0" smtClean="0"/>
          </a:p>
          <a:p>
            <a:pPr marL="891540" lvl="2" indent="-342900">
              <a:buFont typeface="+mj-lt"/>
              <a:buAutoNum type="arabicPeriod"/>
            </a:pPr>
            <a:r>
              <a:rPr lang="en-US" dirty="0" smtClean="0"/>
              <a:t>Use prior knowledge of problem to chose method makes reasonable simplifying assumptions to (constrain search space) and solve problem. </a:t>
            </a:r>
          </a:p>
          <a:p>
            <a:pPr marL="891540" lvl="2" indent="-342900">
              <a:buFont typeface="+mj-lt"/>
              <a:buAutoNum type="arabicPeriod"/>
            </a:pPr>
            <a:r>
              <a:rPr lang="en-US" dirty="0" smtClean="0"/>
              <a:t>Select a diverse ensemble of methods (each with unique assumptions) and hope that at least one will be suited to the problem.</a:t>
            </a:r>
          </a:p>
          <a:p>
            <a:pPr marL="891540" lvl="2" indent="-342900">
              <a:buFont typeface="+mj-lt"/>
              <a:buAutoNum type="arabicPeriod"/>
            </a:pPr>
            <a:r>
              <a:rPr lang="en-US" dirty="0" smtClean="0"/>
              <a:t>Utilize an auto-ML approach. (</a:t>
            </a:r>
            <a:r>
              <a:rPr lang="en-US" i="1" dirty="0" smtClean="0"/>
              <a:t>throw against wall and see what sticks</a:t>
            </a:r>
            <a:r>
              <a:rPr lang="en-US" dirty="0" smtClean="0"/>
              <a:t>)</a:t>
            </a:r>
          </a:p>
          <a:p>
            <a:pPr marL="891540" lvl="2" indent="-342900">
              <a:buFont typeface="+mj-lt"/>
              <a:buAutoNum type="arabicPeriod"/>
            </a:pPr>
            <a:r>
              <a:rPr lang="en-US" dirty="0" smtClean="0"/>
              <a:t>Work towards developing methods that can adapt to the problems themselves. (adapting/minimizing assumptions)</a:t>
            </a:r>
          </a:p>
          <a:p>
            <a:pPr lvl="3"/>
            <a:r>
              <a:rPr lang="en-US" dirty="0" smtClean="0"/>
              <a:t>The most fundamental assumption, is often, what constitutes a ‘good’ solution?</a:t>
            </a:r>
          </a:p>
          <a:p>
            <a:pPr marL="891540" lvl="2" indent="-342900">
              <a:buFont typeface="+mj-lt"/>
              <a:buAutoNum type="arabicPeriod"/>
            </a:pPr>
            <a:endParaRPr lang="en-US" dirty="0"/>
          </a:p>
        </p:txBody>
      </p:sp>
      <p:sp>
        <p:nvSpPr>
          <p:cNvPr id="6" name="Date Placeholder 5"/>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8922522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5" y="274833"/>
            <a:ext cx="9136055" cy="944319"/>
          </a:xfrm>
        </p:spPr>
        <p:txBody>
          <a:bodyPr>
            <a:normAutofit/>
          </a:bodyPr>
          <a:lstStyle/>
          <a:p>
            <a:pPr algn="ctr"/>
            <a:r>
              <a:rPr lang="en-US" dirty="0" smtClean="0">
                <a:latin typeface="Arial" panose="020B0604020202020204" pitchFamily="34" charset="0"/>
                <a:cs typeface="Arial" panose="020B0604020202020204" pitchFamily="34" charset="0"/>
              </a:rPr>
              <a:t>ML as the “Dumb” but Powerful Animal </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7975" y="1307465"/>
            <a:ext cx="5208905" cy="3173830"/>
          </a:xfrm>
        </p:spPr>
        <p:txBody>
          <a:bodyPr>
            <a:normAutofit fontScale="62500" lnSpcReduction="20000"/>
          </a:bodyPr>
          <a:lstStyle/>
          <a:p>
            <a:r>
              <a:rPr lang="en-US" dirty="0" smtClean="0"/>
              <a:t>ML is a powerful tool that can get you to where you want to go, but you need to guide it properly (e.g. measures of success) and give it the context within which to succeed</a:t>
            </a:r>
            <a:r>
              <a:rPr lang="en-US" dirty="0"/>
              <a:t> </a:t>
            </a:r>
            <a:r>
              <a:rPr lang="en-US" dirty="0" smtClean="0"/>
              <a:t>(e.g. feature engineering).</a:t>
            </a:r>
          </a:p>
          <a:p>
            <a:endParaRPr lang="en-US" sz="1300" dirty="0"/>
          </a:p>
          <a:p>
            <a:r>
              <a:rPr lang="en-US" dirty="0" smtClean="0"/>
              <a:t>Anecdote: Calculating Mean </a:t>
            </a:r>
          </a:p>
          <a:p>
            <a:pPr lvl="1"/>
            <a:r>
              <a:rPr lang="en-US" dirty="0" smtClean="0"/>
              <a:t>i.e. measures of central tendency</a:t>
            </a:r>
          </a:p>
          <a:p>
            <a:pPr lvl="1"/>
            <a:endParaRPr lang="en-US" dirty="0" smtClean="0"/>
          </a:p>
          <a:p>
            <a:pPr lvl="1"/>
            <a:r>
              <a:rPr lang="en-US" dirty="0" smtClean="0"/>
              <a:t>Arithmetic mean </a:t>
            </a:r>
          </a:p>
          <a:p>
            <a:pPr lvl="1"/>
            <a:endParaRPr lang="en-US" dirty="0" smtClean="0"/>
          </a:p>
          <a:p>
            <a:pPr lvl="1"/>
            <a:r>
              <a:rPr lang="en-US" dirty="0" smtClean="0"/>
              <a:t>Geometric mean </a:t>
            </a:r>
            <a:endParaRPr lang="en-US" dirty="0"/>
          </a:p>
          <a:p>
            <a:pPr lvl="2"/>
            <a:r>
              <a:rPr lang="en-US" dirty="0" smtClean="0"/>
              <a:t>positive numbers, mean of consecutive growth factors, e.g. capital growth</a:t>
            </a:r>
          </a:p>
          <a:p>
            <a:pPr lvl="2"/>
            <a:endParaRPr lang="en-US" dirty="0" smtClean="0"/>
          </a:p>
          <a:p>
            <a:pPr lvl="1"/>
            <a:r>
              <a:rPr lang="en-US" dirty="0" smtClean="0"/>
              <a:t>Harmonic mean </a:t>
            </a:r>
          </a:p>
          <a:p>
            <a:pPr lvl="2"/>
            <a:r>
              <a:rPr lang="en-US" dirty="0" smtClean="0"/>
              <a:t>average of rates, e.g. cost per item</a:t>
            </a:r>
          </a:p>
        </p:txBody>
      </p:sp>
      <p:pic>
        <p:nvPicPr>
          <p:cNvPr id="11268" name="Picture 4" descr="Image result for horse being led by carr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900" y="1243336"/>
            <a:ext cx="2494298" cy="1864425"/>
          </a:xfrm>
          <a:prstGeom prst="rect">
            <a:avLst/>
          </a:prstGeom>
          <a:noFill/>
          <a:extLst>
            <a:ext uri="{909E8E84-426E-40DD-AFC4-6F175D3DCCD1}">
              <a14:hiddenFill xmlns:a14="http://schemas.microsoft.com/office/drawing/2010/main">
                <a:solidFill>
                  <a:srgbClr val="FFFFFF"/>
                </a:solidFill>
              </a14:hiddenFill>
            </a:ext>
          </a:extLst>
        </p:spPr>
      </p:pic>
      <p:sp>
        <p:nvSpPr>
          <p:cNvPr id="17" name="AutoShape 8" descr="{\displaystyle {\bar {x}}={\frac {1}{n}}\left(\sum _{i=1}^{n}{x_{i}}\right)={\frac {x_{1}+x_{2}+\cdots +x_{n}}{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76" name="Picture 12" descr="Image result for arithmetic mean"/>
          <p:cNvPicPr>
            <a:picLocks noChangeAspect="1" noChangeArrowheads="1"/>
          </p:cNvPicPr>
          <p:nvPr/>
        </p:nvPicPr>
        <p:blipFill rotWithShape="1">
          <a:blip r:embed="rId3">
            <a:extLst>
              <a:ext uri="{28A0092B-C50C-407E-A947-70E740481C1C}">
                <a14:useLocalDpi xmlns:a14="http://schemas.microsoft.com/office/drawing/2010/main" val="0"/>
              </a:ext>
            </a:extLst>
          </a:blip>
          <a:srcRect l="33153" t="65375" r="46875" b="16195"/>
          <a:stretch/>
        </p:blipFill>
        <p:spPr bwMode="auto">
          <a:xfrm>
            <a:off x="6988566" y="5588676"/>
            <a:ext cx="1181100" cy="6237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12" descr="Image result for arithmetic mean"/>
          <p:cNvPicPr>
            <a:picLocks noChangeAspect="1" noChangeArrowheads="1"/>
          </p:cNvPicPr>
          <p:nvPr/>
        </p:nvPicPr>
        <p:blipFill rotWithShape="1">
          <a:blip r:embed="rId3">
            <a:extLst>
              <a:ext uri="{28A0092B-C50C-407E-A947-70E740481C1C}">
                <a14:useLocalDpi xmlns:a14="http://schemas.microsoft.com/office/drawing/2010/main" val="0"/>
              </a:ext>
            </a:extLst>
          </a:blip>
          <a:srcRect l="34117" t="27527" r="42289" b="59733"/>
          <a:stretch/>
        </p:blipFill>
        <p:spPr bwMode="auto">
          <a:xfrm>
            <a:off x="6982851" y="4242464"/>
            <a:ext cx="1395322" cy="4311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12" descr="Image result for arithmetic mean"/>
          <p:cNvPicPr>
            <a:picLocks noChangeAspect="1" noChangeArrowheads="1"/>
          </p:cNvPicPr>
          <p:nvPr/>
        </p:nvPicPr>
        <p:blipFill rotWithShape="1">
          <a:blip r:embed="rId3">
            <a:extLst>
              <a:ext uri="{28A0092B-C50C-407E-A947-70E740481C1C}">
                <a14:useLocalDpi xmlns:a14="http://schemas.microsoft.com/office/drawing/2010/main" val="0"/>
              </a:ext>
            </a:extLst>
          </a:blip>
          <a:srcRect l="33641" t="47802" r="47187" b="44143"/>
          <a:stretch/>
        </p:blipFill>
        <p:spPr bwMode="auto">
          <a:xfrm>
            <a:off x="7008525" y="4964482"/>
            <a:ext cx="1133821" cy="2725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15866" y="3562477"/>
            <a:ext cx="2216569" cy="369332"/>
          </a:xfrm>
          <a:prstGeom prst="rect">
            <a:avLst/>
          </a:prstGeom>
          <a:noFill/>
          <a:ln>
            <a:noFill/>
          </a:ln>
        </p:spPr>
        <p:txBody>
          <a:bodyPr wrap="none" rtlCol="0">
            <a:spAutoFit/>
          </a:bodyPr>
          <a:lstStyle/>
          <a:p>
            <a:pPr algn="ctr"/>
            <a:r>
              <a:rPr lang="en-US" dirty="0" smtClean="0"/>
              <a:t>e.g. [4, 36, 45, 50, 75]</a:t>
            </a:r>
            <a:endParaRPr lang="en-US" dirty="0"/>
          </a:p>
        </p:txBody>
      </p:sp>
      <p:pic>
        <p:nvPicPr>
          <p:cNvPr id="1026" name="Picture 2" descr="Image result for arithmetic harmonic geometric mean"/>
          <p:cNvPicPr>
            <a:picLocks noChangeAspect="1" noChangeArrowheads="1"/>
          </p:cNvPicPr>
          <p:nvPr/>
        </p:nvPicPr>
        <p:blipFill rotWithShape="1">
          <a:blip r:embed="rId4">
            <a:extLst>
              <a:ext uri="{28A0092B-C50C-407E-A947-70E740481C1C}">
                <a14:useLocalDpi xmlns:a14="http://schemas.microsoft.com/office/drawing/2010/main" val="0"/>
              </a:ext>
            </a:extLst>
          </a:blip>
          <a:srcRect t="6029" r="24186"/>
          <a:stretch/>
        </p:blipFill>
        <p:spPr bwMode="auto">
          <a:xfrm>
            <a:off x="123432" y="4745789"/>
            <a:ext cx="3212519" cy="14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Image result for arithmetic harmonic geometric me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172" y="4647229"/>
            <a:ext cx="2910728" cy="1663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410063" y="4273384"/>
            <a:ext cx="587020" cy="369332"/>
          </a:xfrm>
          <a:prstGeom prst="rect">
            <a:avLst/>
          </a:prstGeom>
          <a:noFill/>
        </p:spPr>
        <p:txBody>
          <a:bodyPr wrap="none" rtlCol="0">
            <a:spAutoFit/>
          </a:bodyPr>
          <a:lstStyle/>
          <a:p>
            <a:r>
              <a:rPr lang="en-US" dirty="0" smtClean="0"/>
              <a:t>= 42</a:t>
            </a:r>
            <a:endParaRPr lang="en-US" dirty="0"/>
          </a:p>
        </p:txBody>
      </p:sp>
      <p:sp>
        <p:nvSpPr>
          <p:cNvPr id="15" name="TextBox 14"/>
          <p:cNvSpPr txBox="1"/>
          <p:nvPr/>
        </p:nvSpPr>
        <p:spPr>
          <a:xfrm>
            <a:off x="8108755" y="4916114"/>
            <a:ext cx="587020" cy="369332"/>
          </a:xfrm>
          <a:prstGeom prst="rect">
            <a:avLst/>
          </a:prstGeom>
          <a:noFill/>
        </p:spPr>
        <p:txBody>
          <a:bodyPr wrap="none" rtlCol="0">
            <a:spAutoFit/>
          </a:bodyPr>
          <a:lstStyle/>
          <a:p>
            <a:r>
              <a:rPr lang="en-US" dirty="0" smtClean="0"/>
              <a:t>= 30</a:t>
            </a:r>
            <a:endParaRPr lang="en-US" dirty="0"/>
          </a:p>
        </p:txBody>
      </p:sp>
      <p:sp>
        <p:nvSpPr>
          <p:cNvPr id="16" name="TextBox 15"/>
          <p:cNvSpPr txBox="1"/>
          <p:nvPr/>
        </p:nvSpPr>
        <p:spPr>
          <a:xfrm>
            <a:off x="8173196" y="5617255"/>
            <a:ext cx="587020" cy="369332"/>
          </a:xfrm>
          <a:prstGeom prst="rect">
            <a:avLst/>
          </a:prstGeom>
          <a:noFill/>
        </p:spPr>
        <p:txBody>
          <a:bodyPr wrap="none" rtlCol="0">
            <a:spAutoFit/>
          </a:bodyPr>
          <a:lstStyle/>
          <a:p>
            <a:r>
              <a:rPr lang="en-US" dirty="0" smtClean="0"/>
              <a:t>= 15</a:t>
            </a:r>
            <a:endParaRPr lang="en-US" dirty="0"/>
          </a:p>
        </p:txBody>
      </p:sp>
      <p:sp>
        <p:nvSpPr>
          <p:cNvPr id="6" name="Date Placeholder 5"/>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35179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1276"/>
                                        </p:tgtEl>
                                        <p:attrNameLst>
                                          <p:attrName>style.visibility</p:attrName>
                                        </p:attrNameLst>
                                      </p:cBhvr>
                                      <p:to>
                                        <p:strVal val="visible"/>
                                      </p:to>
                                    </p:set>
                                    <p:animEffect transition="in" filter="fade">
                                      <p:cBhvr>
                                        <p:cTn id="47" dur="500"/>
                                        <p:tgtEl>
                                          <p:spTgt spid="1127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26"/>
                                        </p:tgtEl>
                                        <p:attrNameLst>
                                          <p:attrName>style.visibility</p:attrName>
                                        </p:attrNameLst>
                                      </p:cBhvr>
                                      <p:to>
                                        <p:strVal val="visible"/>
                                      </p:to>
                                    </p:set>
                                    <p:animEffect transition="in" filter="fade">
                                      <p:cBhvr>
                                        <p:cTn id="55" dur="500"/>
                                        <p:tgtEl>
                                          <p:spTgt spid="1026"/>
                                        </p:tgtEl>
                                      </p:cBhvr>
                                    </p:animEffect>
                                  </p:childTnLst>
                                </p:cTn>
                              </p:par>
                              <p:par>
                                <p:cTn id="56" presetID="10" presetClass="entr" presetSubtype="0" fill="hold" nodeType="withEffect">
                                  <p:stCondLst>
                                    <p:cond delay="0"/>
                                  </p:stCondLst>
                                  <p:childTnLst>
                                    <p:set>
                                      <p:cBhvr>
                                        <p:cTn id="57" dur="1" fill="hold">
                                          <p:stCondLst>
                                            <p:cond delay="0"/>
                                          </p:stCondLst>
                                        </p:cTn>
                                        <p:tgtEl>
                                          <p:spTgt spid="1028"/>
                                        </p:tgtEl>
                                        <p:attrNameLst>
                                          <p:attrName>style.visibility</p:attrName>
                                        </p:attrNameLst>
                                      </p:cBhvr>
                                      <p:to>
                                        <p:strVal val="visible"/>
                                      </p:to>
                                    </p:set>
                                    <p:animEffect transition="in" filter="fade">
                                      <p:cBhvr>
                                        <p:cTn id="5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8068"/>
            <a:ext cx="9144000" cy="944319"/>
          </a:xfrm>
        </p:spPr>
        <p:txBody>
          <a:bodyPr>
            <a:normAutofit/>
          </a:bodyPr>
          <a:lstStyle/>
          <a:p>
            <a:pPr algn="ctr"/>
            <a:r>
              <a:rPr lang="en-US" dirty="0" smtClean="0">
                <a:latin typeface="Arial" panose="020B0604020202020204" pitchFamily="34" charset="0"/>
                <a:cs typeface="Arial" panose="020B0604020202020204" pitchFamily="34" charset="0"/>
              </a:rPr>
              <a:t>E.g. Distance Matrix Calculation [1 of </a:t>
            </a:r>
            <a:r>
              <a:rPr lang="en-US" dirty="0" smtClean="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57" y="1439828"/>
            <a:ext cx="2572643" cy="4039163"/>
          </a:xfrm>
        </p:spPr>
        <p:txBody>
          <a:bodyPr>
            <a:normAutofit fontScale="92500" lnSpcReduction="20000"/>
          </a:bodyPr>
          <a:lstStyle/>
          <a:p>
            <a:r>
              <a:rPr lang="en-US" sz="1900" dirty="0"/>
              <a:t> </a:t>
            </a:r>
            <a:r>
              <a:rPr lang="en-US" sz="1900" dirty="0" smtClean="0"/>
              <a:t>Extending this anecdote beyond calculation of mean…</a:t>
            </a:r>
          </a:p>
          <a:p>
            <a:endParaRPr lang="en-US" sz="1900" dirty="0" smtClean="0"/>
          </a:p>
          <a:p>
            <a:r>
              <a:rPr lang="en-US" sz="1900" dirty="0" smtClean="0"/>
              <a:t>Consider problem of </a:t>
            </a:r>
            <a:r>
              <a:rPr lang="en-US" sz="1900" dirty="0" smtClean="0">
                <a:solidFill>
                  <a:srgbClr val="FF0000"/>
                </a:solidFill>
              </a:rPr>
              <a:t>classifying reptile vs. non-reptile </a:t>
            </a:r>
            <a:r>
              <a:rPr lang="en-US" sz="1900" dirty="0" smtClean="0"/>
              <a:t>by measuring distance between animals</a:t>
            </a:r>
            <a:r>
              <a:rPr lang="en-US" sz="1900" baseline="30000" dirty="0" smtClean="0"/>
              <a:t>1</a:t>
            </a:r>
            <a:r>
              <a:rPr lang="en-US" sz="1900" dirty="0" smtClean="0"/>
              <a:t>.</a:t>
            </a:r>
          </a:p>
          <a:p>
            <a:pPr lvl="1"/>
            <a:r>
              <a:rPr lang="en-US" dirty="0" smtClean="0"/>
              <a:t>Feature engineering</a:t>
            </a:r>
          </a:p>
          <a:p>
            <a:pPr lvl="2"/>
            <a:r>
              <a:rPr lang="en-US" dirty="0" smtClean="0"/>
              <a:t>What features are useful?</a:t>
            </a:r>
          </a:p>
          <a:p>
            <a:pPr lvl="2"/>
            <a:r>
              <a:rPr lang="en-US" dirty="0" smtClean="0"/>
              <a:t>How do we evaluate distance?</a:t>
            </a:r>
          </a:p>
          <a:p>
            <a:endParaRPr lang="en-US" dirty="0"/>
          </a:p>
          <a:p>
            <a:endParaRPr lang="en-US" dirty="0"/>
          </a:p>
        </p:txBody>
      </p:sp>
      <p:sp>
        <p:nvSpPr>
          <p:cNvPr id="7" name="Rectangle 6"/>
          <p:cNvSpPr/>
          <p:nvPr/>
        </p:nvSpPr>
        <p:spPr>
          <a:xfrm>
            <a:off x="0" y="6443246"/>
            <a:ext cx="9144000" cy="338554"/>
          </a:xfrm>
          <a:prstGeom prst="rect">
            <a:avLst/>
          </a:prstGeom>
        </p:spPr>
        <p:txBody>
          <a:bodyPr wrap="square">
            <a:spAutoFit/>
          </a:bodyPr>
          <a:lstStyle/>
          <a:p>
            <a:r>
              <a:rPr lang="en-US" sz="800" baseline="30000" dirty="0" smtClean="0"/>
              <a:t>1 </a:t>
            </a:r>
            <a:r>
              <a:rPr lang="en-US" sz="800" i="1" dirty="0" smtClean="0">
                <a:hlinkClick r:id="rId2"/>
              </a:rPr>
              <a:t>http</a:t>
            </a:r>
            <a:r>
              <a:rPr lang="en-US" sz="800" i="1" dirty="0">
                <a:hlinkClick r:id="rId2"/>
              </a:rPr>
              <a:t>://</a:t>
            </a:r>
            <a:r>
              <a:rPr lang="en-US" sz="800" i="1" dirty="0" smtClean="0">
                <a:hlinkClick r:id="rId2"/>
              </a:rPr>
              <a:t>www.mitocw.espol.edu.ec/courses/electrical-engineering-and-computer-science/6-0002-introduction-to-computational-thinking-and-data-science-fall-2016/lecture-slides-and-files/MIT6_0002F16_lec11.pdf</a:t>
            </a:r>
            <a:endParaRPr lang="en-US" sz="800" i="1" dirty="0" smtClean="0"/>
          </a:p>
          <a:p>
            <a:r>
              <a:rPr lang="en-US" sz="800" i="1" dirty="0" smtClean="0"/>
              <a:t>Eric </a:t>
            </a:r>
            <a:r>
              <a:rPr lang="en-US" sz="800" i="1" dirty="0" err="1" smtClean="0"/>
              <a:t>Grimson</a:t>
            </a:r>
            <a:r>
              <a:rPr lang="en-US" sz="800" i="1" dirty="0" smtClean="0"/>
              <a:t> - MIT</a:t>
            </a:r>
            <a:endParaRPr lang="en-US" sz="800" i="1" dirty="0"/>
          </a:p>
        </p:txBody>
      </p:sp>
      <p:graphicFrame>
        <p:nvGraphicFramePr>
          <p:cNvPr id="9" name="Table 8"/>
          <p:cNvGraphicFramePr>
            <a:graphicFrameLocks noGrp="1"/>
          </p:cNvGraphicFramePr>
          <p:nvPr>
            <p:extLst>
              <p:ext uri="{D42A27DB-BD31-4B8C-83A1-F6EECF244321}">
                <p14:modId xmlns:p14="http://schemas.microsoft.com/office/powerpoint/2010/main" val="3940662430"/>
              </p:ext>
            </p:extLst>
          </p:nvPr>
        </p:nvGraphicFramePr>
        <p:xfrm>
          <a:off x="2667000" y="2204948"/>
          <a:ext cx="6320890" cy="3093720"/>
        </p:xfrm>
        <a:graphic>
          <a:graphicData uri="http://schemas.openxmlformats.org/drawingml/2006/table">
            <a:tbl>
              <a:tblPr firstRow="1" bandRow="1">
                <a:tableStyleId>{5C22544A-7EE6-4342-B048-85BDC9FD1C3A}</a:tableStyleId>
              </a:tblPr>
              <a:tblGrid>
                <a:gridCol w="1070817">
                  <a:extLst>
                    <a:ext uri="{9D8B030D-6E8A-4147-A177-3AD203B41FA5}">
                      <a16:colId xmlns:a16="http://schemas.microsoft.com/office/drawing/2014/main" xmlns="" val="20000"/>
                    </a:ext>
                  </a:extLst>
                </a:gridCol>
                <a:gridCol w="992081">
                  <a:extLst>
                    <a:ext uri="{9D8B030D-6E8A-4147-A177-3AD203B41FA5}">
                      <a16:colId xmlns:a16="http://schemas.microsoft.com/office/drawing/2014/main" xmlns="" val="20001"/>
                    </a:ext>
                  </a:extLst>
                </a:gridCol>
                <a:gridCol w="752792">
                  <a:extLst>
                    <a:ext uri="{9D8B030D-6E8A-4147-A177-3AD203B41FA5}">
                      <a16:colId xmlns:a16="http://schemas.microsoft.com/office/drawing/2014/main" xmlns="" val="20002"/>
                    </a:ext>
                  </a:extLst>
                </a:gridCol>
                <a:gridCol w="1097637">
                  <a:extLst>
                    <a:ext uri="{9D8B030D-6E8A-4147-A177-3AD203B41FA5}">
                      <a16:colId xmlns:a16="http://schemas.microsoft.com/office/drawing/2014/main" xmlns="" val="20003"/>
                    </a:ext>
                  </a:extLst>
                </a:gridCol>
                <a:gridCol w="959544">
                  <a:extLst>
                    <a:ext uri="{9D8B030D-6E8A-4147-A177-3AD203B41FA5}">
                      <a16:colId xmlns:a16="http://schemas.microsoft.com/office/drawing/2014/main" xmlns="" val="20004"/>
                    </a:ext>
                  </a:extLst>
                </a:gridCol>
                <a:gridCol w="658191">
                  <a:extLst>
                    <a:ext uri="{9D8B030D-6E8A-4147-A177-3AD203B41FA5}">
                      <a16:colId xmlns:a16="http://schemas.microsoft.com/office/drawing/2014/main" xmlns="" val="20005"/>
                    </a:ext>
                  </a:extLst>
                </a:gridCol>
                <a:gridCol w="789828">
                  <a:extLst>
                    <a:ext uri="{9D8B030D-6E8A-4147-A177-3AD203B41FA5}">
                      <a16:colId xmlns:a16="http://schemas.microsoft.com/office/drawing/2014/main" xmlns="" val="20006"/>
                    </a:ext>
                  </a:extLst>
                </a:gridCol>
              </a:tblGrid>
              <a:tr h="390120">
                <a:tc>
                  <a:txBody>
                    <a:bodyPr/>
                    <a:lstStyle/>
                    <a:p>
                      <a:pPr algn="l"/>
                      <a:r>
                        <a:rPr lang="en-US" sz="1300" dirty="0" smtClean="0"/>
                        <a:t>Name</a:t>
                      </a:r>
                      <a:endParaRPr lang="en-US" sz="1300" dirty="0"/>
                    </a:p>
                  </a:txBody>
                  <a:tcPr>
                    <a:solidFill>
                      <a:schemeClr val="tx1"/>
                    </a:solidFill>
                  </a:tcPr>
                </a:tc>
                <a:tc>
                  <a:txBody>
                    <a:bodyPr/>
                    <a:lstStyle/>
                    <a:p>
                      <a:pPr algn="ctr"/>
                      <a:r>
                        <a:rPr lang="en-US" sz="1300" dirty="0" smtClean="0"/>
                        <a:t>Egg-laying</a:t>
                      </a:r>
                      <a:endParaRPr lang="en-US" sz="1300" dirty="0"/>
                    </a:p>
                  </a:txBody>
                  <a:tcPr/>
                </a:tc>
                <a:tc>
                  <a:txBody>
                    <a:bodyPr/>
                    <a:lstStyle/>
                    <a:p>
                      <a:pPr algn="ctr"/>
                      <a:r>
                        <a:rPr lang="en-US" sz="1300" dirty="0" smtClean="0"/>
                        <a:t>Scales</a:t>
                      </a:r>
                      <a:endParaRPr lang="en-US" sz="1300" dirty="0"/>
                    </a:p>
                  </a:txBody>
                  <a:tcPr/>
                </a:tc>
                <a:tc>
                  <a:txBody>
                    <a:bodyPr/>
                    <a:lstStyle/>
                    <a:p>
                      <a:pPr algn="ctr"/>
                      <a:r>
                        <a:rPr lang="en-US" sz="1300" dirty="0" smtClean="0"/>
                        <a:t>Poisonous</a:t>
                      </a:r>
                      <a:endParaRPr lang="en-US" sz="1300" dirty="0"/>
                    </a:p>
                  </a:txBody>
                  <a:tcPr/>
                </a:tc>
                <a:tc>
                  <a:txBody>
                    <a:bodyPr/>
                    <a:lstStyle/>
                    <a:p>
                      <a:pPr algn="ctr"/>
                      <a:r>
                        <a:rPr lang="en-US" sz="1300" dirty="0" smtClean="0"/>
                        <a:t>Cold-blooded</a:t>
                      </a:r>
                      <a:endParaRPr lang="en-US" sz="1300" dirty="0"/>
                    </a:p>
                  </a:txBody>
                  <a:tcPr/>
                </a:tc>
                <a:tc>
                  <a:txBody>
                    <a:bodyPr/>
                    <a:lstStyle/>
                    <a:p>
                      <a:pPr algn="ctr"/>
                      <a:r>
                        <a:rPr lang="en-US" sz="1300" dirty="0" smtClean="0"/>
                        <a:t># Legs</a:t>
                      </a:r>
                      <a:endParaRPr lang="en-US" sz="1300" dirty="0"/>
                    </a:p>
                  </a:txBody>
                  <a:tcPr/>
                </a:tc>
                <a:tc>
                  <a:txBody>
                    <a:bodyPr/>
                    <a:lstStyle/>
                    <a:p>
                      <a:pPr algn="ctr"/>
                      <a:r>
                        <a:rPr lang="en-US" sz="1300" dirty="0" smtClean="0"/>
                        <a:t>Reptile</a:t>
                      </a:r>
                      <a:endParaRPr lang="en-US" sz="1300" dirty="0"/>
                    </a:p>
                  </a:txBody>
                  <a:tcPr>
                    <a:solidFill>
                      <a:srgbClr val="FF0000"/>
                    </a:solidFill>
                  </a:tcPr>
                </a:tc>
                <a:extLst>
                  <a:ext uri="{0D108BD9-81ED-4DB2-BD59-A6C34878D82A}">
                    <a16:rowId xmlns:a16="http://schemas.microsoft.com/office/drawing/2014/main" xmlns="" val="10000"/>
                  </a:ext>
                </a:extLst>
              </a:tr>
              <a:tr h="229483">
                <a:tc>
                  <a:txBody>
                    <a:bodyPr/>
                    <a:lstStyle/>
                    <a:p>
                      <a:pPr algn="l"/>
                      <a:r>
                        <a:rPr lang="en-US" sz="1300" dirty="0" smtClean="0"/>
                        <a:t>Cobra</a:t>
                      </a:r>
                      <a:endParaRPr lang="en-US" sz="1300" dirty="0"/>
                    </a:p>
                  </a:txBody>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extLst>
                  <a:ext uri="{0D108BD9-81ED-4DB2-BD59-A6C34878D82A}">
                    <a16:rowId xmlns:a16="http://schemas.microsoft.com/office/drawing/2014/main" xmlns="" val="10001"/>
                  </a:ext>
                </a:extLst>
              </a:tr>
              <a:tr h="229483">
                <a:tc>
                  <a:txBody>
                    <a:bodyPr/>
                    <a:lstStyle/>
                    <a:p>
                      <a:pPr algn="l"/>
                      <a:r>
                        <a:rPr lang="en-US" sz="1300" dirty="0" smtClean="0"/>
                        <a:t>Rattlesnake</a:t>
                      </a:r>
                      <a:endParaRPr lang="en-US" sz="1300" dirty="0"/>
                    </a:p>
                  </a:txBody>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extLst>
                  <a:ext uri="{0D108BD9-81ED-4DB2-BD59-A6C34878D82A}">
                    <a16:rowId xmlns:a16="http://schemas.microsoft.com/office/drawing/2014/main" xmlns="" val="10002"/>
                  </a:ext>
                </a:extLst>
              </a:tr>
              <a:tr h="254001">
                <a:tc>
                  <a:txBody>
                    <a:bodyPr/>
                    <a:lstStyle/>
                    <a:p>
                      <a:pPr algn="l"/>
                      <a:r>
                        <a:rPr lang="en-US" sz="1300" dirty="0" smtClean="0"/>
                        <a:t>Boa</a:t>
                      </a:r>
                      <a:r>
                        <a:rPr lang="en-US" sz="1300" baseline="0" dirty="0" smtClean="0"/>
                        <a:t> Cons.</a:t>
                      </a:r>
                      <a:endParaRPr lang="en-US" sz="1300" dirty="0"/>
                    </a:p>
                  </a:txBody>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extLst>
                  <a:ext uri="{0D108BD9-81ED-4DB2-BD59-A6C34878D82A}">
                    <a16:rowId xmlns:a16="http://schemas.microsoft.com/office/drawing/2014/main" xmlns="" val="10003"/>
                  </a:ext>
                </a:extLst>
              </a:tr>
              <a:tr h="229483">
                <a:tc>
                  <a:txBody>
                    <a:bodyPr/>
                    <a:lstStyle/>
                    <a:p>
                      <a:pPr algn="l"/>
                      <a:r>
                        <a:rPr lang="en-US" sz="1300" dirty="0" smtClean="0"/>
                        <a:t>Chicken</a:t>
                      </a:r>
                      <a:endParaRPr lang="en-US" sz="1300" dirty="0"/>
                    </a:p>
                  </a:txBody>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2</a:t>
                      </a:r>
                      <a:endParaRPr lang="en-US" sz="1300" dirty="0"/>
                    </a:p>
                  </a:txBody>
                  <a:tcPr>
                    <a:solidFill>
                      <a:schemeClr val="bg1">
                        <a:lumMod val="75000"/>
                      </a:schemeClr>
                    </a:solidFill>
                  </a:tcPr>
                </a:tc>
                <a:tc>
                  <a:txBody>
                    <a:bodyPr/>
                    <a:lstStyle/>
                    <a:p>
                      <a:pPr algn="ctr"/>
                      <a:r>
                        <a:rPr lang="en-US" sz="1300" dirty="0" smtClean="0"/>
                        <a:t>0</a:t>
                      </a:r>
                      <a:endParaRPr lang="en-US" sz="1300" dirty="0"/>
                    </a:p>
                  </a:txBody>
                  <a:tcPr>
                    <a:solidFill>
                      <a:schemeClr val="bg1">
                        <a:lumMod val="95000"/>
                      </a:schemeClr>
                    </a:solidFill>
                  </a:tcPr>
                </a:tc>
                <a:extLst>
                  <a:ext uri="{0D108BD9-81ED-4DB2-BD59-A6C34878D82A}">
                    <a16:rowId xmlns:a16="http://schemas.microsoft.com/office/drawing/2014/main" xmlns="" val="10004"/>
                  </a:ext>
                </a:extLst>
              </a:tr>
              <a:tr h="229483">
                <a:tc>
                  <a:txBody>
                    <a:bodyPr/>
                    <a:lstStyle/>
                    <a:p>
                      <a:pPr algn="l"/>
                      <a:r>
                        <a:rPr lang="en-US" sz="1300" dirty="0" smtClean="0"/>
                        <a:t>Alligator</a:t>
                      </a:r>
                      <a:endParaRPr lang="en-US" sz="1300" dirty="0"/>
                    </a:p>
                  </a:txBody>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4</a:t>
                      </a:r>
                      <a:endParaRPr lang="en-US" sz="1300" dirty="0"/>
                    </a:p>
                  </a:txBody>
                  <a:tcPr>
                    <a:solidFill>
                      <a:schemeClr val="tx1">
                        <a:lumMod val="50000"/>
                        <a:lumOff val="50000"/>
                      </a:schemeClr>
                    </a:solidFill>
                  </a:tcPr>
                </a:tc>
                <a:tc>
                  <a:txBody>
                    <a:bodyPr/>
                    <a:lstStyle/>
                    <a:p>
                      <a:pPr algn="ctr"/>
                      <a:r>
                        <a:rPr lang="en-US" sz="1300" dirty="0" smtClean="0"/>
                        <a:t>1</a:t>
                      </a:r>
                      <a:endParaRPr lang="en-US" sz="1300" dirty="0"/>
                    </a:p>
                  </a:txBody>
                  <a:tcPr>
                    <a:solidFill>
                      <a:schemeClr val="bg1">
                        <a:lumMod val="50000"/>
                      </a:schemeClr>
                    </a:solidFill>
                  </a:tcPr>
                </a:tc>
                <a:extLst>
                  <a:ext uri="{0D108BD9-81ED-4DB2-BD59-A6C34878D82A}">
                    <a16:rowId xmlns:a16="http://schemas.microsoft.com/office/drawing/2014/main" xmlns="" val="10005"/>
                  </a:ext>
                </a:extLst>
              </a:tr>
              <a:tr h="229483">
                <a:tc>
                  <a:txBody>
                    <a:bodyPr/>
                    <a:lstStyle/>
                    <a:p>
                      <a:pPr algn="l"/>
                      <a:r>
                        <a:rPr lang="en-US" sz="1300" dirty="0" smtClean="0"/>
                        <a:t>Dart Frog</a:t>
                      </a:r>
                      <a:endParaRPr lang="en-US" sz="1300" dirty="0"/>
                    </a:p>
                  </a:txBody>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4</a:t>
                      </a:r>
                      <a:endParaRPr lang="en-US" sz="1300" dirty="0"/>
                    </a:p>
                  </a:txBody>
                  <a:tcPr>
                    <a:solidFill>
                      <a:schemeClr val="tx1">
                        <a:lumMod val="50000"/>
                        <a:lumOff val="50000"/>
                      </a:schemeClr>
                    </a:solidFill>
                  </a:tcPr>
                </a:tc>
                <a:tc>
                  <a:txBody>
                    <a:bodyPr/>
                    <a:lstStyle/>
                    <a:p>
                      <a:pPr algn="ctr"/>
                      <a:r>
                        <a:rPr lang="en-US" sz="1300" dirty="0" smtClean="0"/>
                        <a:t>0</a:t>
                      </a:r>
                      <a:endParaRPr lang="en-US" sz="1300" dirty="0"/>
                    </a:p>
                  </a:txBody>
                  <a:tcPr>
                    <a:solidFill>
                      <a:schemeClr val="bg1"/>
                    </a:solidFill>
                  </a:tcPr>
                </a:tc>
                <a:extLst>
                  <a:ext uri="{0D108BD9-81ED-4DB2-BD59-A6C34878D82A}">
                    <a16:rowId xmlns:a16="http://schemas.microsoft.com/office/drawing/2014/main" xmlns="" val="10006"/>
                  </a:ext>
                </a:extLst>
              </a:tr>
              <a:tr h="229483">
                <a:tc>
                  <a:txBody>
                    <a:bodyPr/>
                    <a:lstStyle/>
                    <a:p>
                      <a:pPr algn="l"/>
                      <a:r>
                        <a:rPr lang="en-US" sz="1300" dirty="0" smtClean="0"/>
                        <a:t>Salmon</a:t>
                      </a:r>
                      <a:endParaRPr lang="en-US" sz="1300" dirty="0"/>
                    </a:p>
                  </a:txBody>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0</a:t>
                      </a:r>
                      <a:endParaRPr lang="en-US" sz="1300" dirty="0"/>
                    </a:p>
                  </a:txBody>
                  <a:tcPr>
                    <a:solidFill>
                      <a:schemeClr val="bg1"/>
                    </a:solidFill>
                  </a:tcPr>
                </a:tc>
                <a:extLst>
                  <a:ext uri="{0D108BD9-81ED-4DB2-BD59-A6C34878D82A}">
                    <a16:rowId xmlns:a16="http://schemas.microsoft.com/office/drawing/2014/main" xmlns="" val="10007"/>
                  </a:ext>
                </a:extLst>
              </a:tr>
              <a:tr h="229483">
                <a:tc>
                  <a:txBody>
                    <a:bodyPr/>
                    <a:lstStyle/>
                    <a:p>
                      <a:pPr algn="l"/>
                      <a:r>
                        <a:rPr lang="en-US" sz="1300" dirty="0" smtClean="0"/>
                        <a:t>Python</a:t>
                      </a:r>
                      <a:endParaRPr lang="en-US" sz="1300" dirty="0"/>
                    </a:p>
                  </a:txBody>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tc>
                  <a:txBody>
                    <a:bodyPr/>
                    <a:lstStyle/>
                    <a:p>
                      <a:pPr algn="ctr"/>
                      <a:r>
                        <a:rPr lang="en-US" sz="1300" dirty="0" smtClean="0"/>
                        <a:t>0</a:t>
                      </a:r>
                      <a:endParaRPr lang="en-US" sz="1300" dirty="0"/>
                    </a:p>
                  </a:txBody>
                  <a:tcPr>
                    <a:solidFill>
                      <a:schemeClr val="bg1">
                        <a:lumMod val="95000"/>
                      </a:schemeClr>
                    </a:solidFill>
                  </a:tcPr>
                </a:tc>
                <a:tc>
                  <a:txBody>
                    <a:bodyPr/>
                    <a:lstStyle/>
                    <a:p>
                      <a:pPr algn="ctr"/>
                      <a:r>
                        <a:rPr lang="en-US" sz="1300" dirty="0" smtClean="0"/>
                        <a:t>1</a:t>
                      </a:r>
                      <a:endParaRPr lang="en-US" sz="1300" dirty="0"/>
                    </a:p>
                  </a:txBody>
                  <a:tcPr>
                    <a:solidFill>
                      <a:schemeClr val="bg1">
                        <a:lumMod val="50000"/>
                      </a:schemeClr>
                    </a:solidFill>
                  </a:tcPr>
                </a:tc>
                <a:extLst>
                  <a:ext uri="{0D108BD9-81ED-4DB2-BD59-A6C34878D82A}">
                    <a16:rowId xmlns:a16="http://schemas.microsoft.com/office/drawing/2014/main" xmlns="" val="10008"/>
                  </a:ext>
                </a:extLst>
              </a:tr>
              <a:tr h="229483">
                <a:tc>
                  <a:txBody>
                    <a:bodyPr/>
                    <a:lstStyle/>
                    <a:p>
                      <a:pPr algn="l"/>
                      <a:endParaRPr lang="en-US" sz="1300" dirty="0"/>
                    </a:p>
                  </a:txBody>
                  <a:tcPr>
                    <a:solidFill>
                      <a:schemeClr val="bg1"/>
                    </a:solidFill>
                  </a:tcPr>
                </a:tc>
                <a:tc>
                  <a:txBody>
                    <a:bodyPr/>
                    <a:lstStyle/>
                    <a:p>
                      <a:pPr algn="ctr"/>
                      <a:r>
                        <a:rPr lang="en-US" sz="1300" dirty="0" smtClean="0"/>
                        <a:t>Binary</a:t>
                      </a:r>
                      <a:endParaRPr lang="en-US" sz="1300" dirty="0"/>
                    </a:p>
                  </a:txBody>
                  <a:tcPr>
                    <a:solidFill>
                      <a:srgbClr val="92D050"/>
                    </a:solidFill>
                  </a:tcPr>
                </a:tc>
                <a:tc>
                  <a:txBody>
                    <a:bodyPr/>
                    <a:lstStyle/>
                    <a:p>
                      <a:pPr algn="ctr"/>
                      <a:r>
                        <a:rPr lang="en-US" sz="1300" dirty="0" smtClean="0"/>
                        <a:t>Binary</a:t>
                      </a:r>
                      <a:endParaRPr lang="en-US" sz="1300" dirty="0"/>
                    </a:p>
                  </a:txBody>
                  <a:tcPr>
                    <a:solidFill>
                      <a:srgbClr val="92D050"/>
                    </a:solidFill>
                  </a:tcPr>
                </a:tc>
                <a:tc>
                  <a:txBody>
                    <a:bodyPr/>
                    <a:lstStyle/>
                    <a:p>
                      <a:pPr algn="ctr"/>
                      <a:r>
                        <a:rPr lang="en-US" sz="1300" dirty="0" smtClean="0"/>
                        <a:t>Binary</a:t>
                      </a:r>
                      <a:endParaRPr lang="en-US" sz="1300" dirty="0"/>
                    </a:p>
                  </a:txBody>
                  <a:tcPr>
                    <a:solidFill>
                      <a:srgbClr val="92D050"/>
                    </a:solidFill>
                  </a:tcPr>
                </a:tc>
                <a:tc>
                  <a:txBody>
                    <a:bodyPr/>
                    <a:lstStyle/>
                    <a:p>
                      <a:pPr algn="ctr"/>
                      <a:r>
                        <a:rPr lang="en-US" sz="1300" dirty="0" smtClean="0"/>
                        <a:t>Binary</a:t>
                      </a:r>
                      <a:endParaRPr lang="en-US" sz="1300" dirty="0"/>
                    </a:p>
                  </a:txBody>
                  <a:tcPr>
                    <a:solidFill>
                      <a:srgbClr val="92D050"/>
                    </a:solidFill>
                  </a:tcPr>
                </a:tc>
                <a:tc>
                  <a:txBody>
                    <a:bodyPr/>
                    <a:lstStyle/>
                    <a:p>
                      <a:pPr algn="ctr"/>
                      <a:r>
                        <a:rPr lang="en-US" sz="1300" dirty="0" err="1" smtClean="0"/>
                        <a:t>Int</a:t>
                      </a:r>
                      <a:endParaRPr lang="en-US" sz="1300" dirty="0"/>
                    </a:p>
                  </a:txBody>
                  <a:tcPr>
                    <a:solidFill>
                      <a:srgbClr val="92D050"/>
                    </a:solidFill>
                  </a:tcPr>
                </a:tc>
                <a:tc>
                  <a:txBody>
                    <a:bodyPr/>
                    <a:lstStyle/>
                    <a:p>
                      <a:pPr algn="ctr"/>
                      <a:endParaRPr lang="en-US" sz="1300" dirty="0"/>
                    </a:p>
                  </a:txBody>
                  <a:tcPr>
                    <a:solidFill>
                      <a:schemeClr val="bg1"/>
                    </a:solidFill>
                  </a:tcPr>
                </a:tc>
                <a:extLst>
                  <a:ext uri="{0D108BD9-81ED-4DB2-BD59-A6C34878D82A}">
                    <a16:rowId xmlns:a16="http://schemas.microsoft.com/office/drawing/2014/main" xmlns="" val="10009"/>
                  </a:ext>
                </a:extLst>
              </a:tr>
            </a:tbl>
          </a:graphicData>
        </a:graphic>
      </p:graphicFrame>
      <p:sp>
        <p:nvSpPr>
          <p:cNvPr id="10" name="TextBox 9"/>
          <p:cNvSpPr txBox="1"/>
          <p:nvPr/>
        </p:nvSpPr>
        <p:spPr>
          <a:xfrm>
            <a:off x="5337792" y="1819811"/>
            <a:ext cx="992066" cy="369332"/>
          </a:xfrm>
          <a:prstGeom prst="rect">
            <a:avLst/>
          </a:prstGeom>
          <a:noFill/>
        </p:spPr>
        <p:txBody>
          <a:bodyPr wrap="none" rtlCol="0">
            <a:spAutoFit/>
          </a:bodyPr>
          <a:lstStyle/>
          <a:p>
            <a:r>
              <a:rPr lang="en-US" dirty="0" smtClean="0"/>
              <a:t>Features</a:t>
            </a:r>
            <a:endParaRPr lang="en-US" dirty="0"/>
          </a:p>
        </p:txBody>
      </p:sp>
      <p:cxnSp>
        <p:nvCxnSpPr>
          <p:cNvPr id="12" name="Straight Arrow Connector 11"/>
          <p:cNvCxnSpPr>
            <a:stCxn id="10" idx="3"/>
          </p:cNvCxnSpPr>
          <p:nvPr/>
        </p:nvCxnSpPr>
        <p:spPr>
          <a:xfrm flipV="1">
            <a:off x="6329858" y="1995071"/>
            <a:ext cx="1743514" cy="9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a:off x="3821412" y="2004477"/>
            <a:ext cx="1516380" cy="13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45745" y="1600200"/>
            <a:ext cx="683200" cy="646331"/>
          </a:xfrm>
          <a:prstGeom prst="rect">
            <a:avLst/>
          </a:prstGeom>
          <a:noFill/>
        </p:spPr>
        <p:txBody>
          <a:bodyPr wrap="none" rtlCol="0">
            <a:spAutoFit/>
          </a:bodyPr>
          <a:lstStyle/>
          <a:p>
            <a:r>
              <a:rPr lang="en-US" dirty="0" smtClean="0"/>
              <a:t>Class</a:t>
            </a:r>
          </a:p>
          <a:p>
            <a:r>
              <a:rPr lang="en-US" dirty="0" smtClean="0"/>
              <a:t>Label</a:t>
            </a:r>
            <a:endParaRPr lang="en-US" dirty="0"/>
          </a:p>
        </p:txBody>
      </p:sp>
      <p:sp>
        <p:nvSpPr>
          <p:cNvPr id="16" name="Rectangle 15"/>
          <p:cNvSpPr/>
          <p:nvPr/>
        </p:nvSpPr>
        <p:spPr>
          <a:xfrm>
            <a:off x="3721002" y="2735581"/>
            <a:ext cx="4508597" cy="22936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61751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0331"/>
            <a:ext cx="9144000" cy="944319"/>
          </a:xfrm>
        </p:spPr>
        <p:txBody>
          <a:bodyPr>
            <a:normAutofit/>
          </a:bodyPr>
          <a:lstStyle/>
          <a:p>
            <a:pPr algn="ctr"/>
            <a:r>
              <a:rPr lang="en-US" dirty="0" smtClean="0">
                <a:latin typeface="Arial" panose="020B0604020202020204" pitchFamily="34" charset="0"/>
                <a:cs typeface="Arial" panose="020B0604020202020204" pitchFamily="34" charset="0"/>
              </a:rPr>
              <a:t>E.g. Distance Matrix Calculation [2 of </a:t>
            </a:r>
            <a:r>
              <a:rPr lang="en-US" dirty="0" smtClean="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85345" y="1522758"/>
            <a:ext cx="3966210" cy="4779192"/>
          </a:xfrm>
        </p:spPr>
        <p:txBody>
          <a:bodyPr>
            <a:normAutofit fontScale="77500" lnSpcReduction="20000"/>
          </a:bodyPr>
          <a:lstStyle/>
          <a:p>
            <a:r>
              <a:rPr lang="en-US" dirty="0" smtClean="0"/>
              <a:t>Considerations for calculating a distance matrix for ML .</a:t>
            </a:r>
          </a:p>
          <a:p>
            <a:pPr lvl="2"/>
            <a:r>
              <a:rPr lang="en-US" dirty="0"/>
              <a:t>Euclidean distance (‘as bird flies’ distance)</a:t>
            </a:r>
          </a:p>
          <a:p>
            <a:pPr lvl="2"/>
            <a:r>
              <a:rPr lang="en-US" dirty="0" smtClean="0"/>
              <a:t>Manhattan distance (‘block-wise’ distance)</a:t>
            </a:r>
          </a:p>
          <a:p>
            <a:pPr lvl="2"/>
            <a:r>
              <a:rPr lang="en-US" dirty="0" smtClean="0"/>
              <a:t>Hamming </a:t>
            </a:r>
            <a:r>
              <a:rPr lang="en-US" dirty="0"/>
              <a:t>distance (binary distance, different or the same</a:t>
            </a:r>
            <a:r>
              <a:rPr lang="en-US" dirty="0" smtClean="0"/>
              <a:t>)</a:t>
            </a:r>
          </a:p>
          <a:p>
            <a:pPr lvl="2"/>
            <a:endParaRPr lang="en-US" dirty="0" smtClean="0"/>
          </a:p>
          <a:p>
            <a:r>
              <a:rPr lang="en-US" dirty="0" smtClean="0"/>
              <a:t>How do we want the machine to interpret “distance”?</a:t>
            </a:r>
          </a:p>
          <a:p>
            <a:pPr lvl="1"/>
            <a:r>
              <a:rPr lang="en-US" dirty="0"/>
              <a:t>Is it the </a:t>
            </a:r>
            <a:r>
              <a:rPr lang="en-US" dirty="0">
                <a:solidFill>
                  <a:srgbClr val="FF0000"/>
                </a:solidFill>
              </a:rPr>
              <a:t>magnitude</a:t>
            </a:r>
            <a:r>
              <a:rPr lang="en-US" dirty="0"/>
              <a:t> of a difference in a given feature that should weight distance predominantly?</a:t>
            </a:r>
          </a:p>
          <a:p>
            <a:pPr lvl="1"/>
            <a:r>
              <a:rPr lang="en-US" dirty="0" smtClean="0"/>
              <a:t>Is it the </a:t>
            </a:r>
            <a:r>
              <a:rPr lang="en-US" dirty="0" smtClean="0">
                <a:solidFill>
                  <a:srgbClr val="FF0000"/>
                </a:solidFill>
              </a:rPr>
              <a:t>number of features</a:t>
            </a:r>
            <a:r>
              <a:rPr lang="en-US" dirty="0" smtClean="0"/>
              <a:t> where a difference is observe?</a:t>
            </a:r>
          </a:p>
          <a:p>
            <a:pPr lvl="1"/>
            <a:endParaRPr lang="en-US" dirty="0"/>
          </a:p>
          <a:p>
            <a:r>
              <a:rPr lang="en-US" dirty="0" smtClean="0"/>
              <a:t>Consider distance matrix for classifying reptiles from non-reptiles…</a:t>
            </a:r>
          </a:p>
          <a:p>
            <a:endParaRPr lang="en-US" dirty="0"/>
          </a:p>
        </p:txBody>
      </p:sp>
      <p:pic>
        <p:nvPicPr>
          <p:cNvPr id="6" name="Picture 5"/>
          <p:cNvPicPr>
            <a:picLocks noChangeAspect="1"/>
          </p:cNvPicPr>
          <p:nvPr/>
        </p:nvPicPr>
        <p:blipFill>
          <a:blip r:embed="rId2"/>
          <a:stretch>
            <a:fillRect/>
          </a:stretch>
        </p:blipFill>
        <p:spPr>
          <a:xfrm>
            <a:off x="7057888" y="1578139"/>
            <a:ext cx="1874925" cy="2120288"/>
          </a:xfrm>
          <a:prstGeom prst="rect">
            <a:avLst/>
          </a:prstGeom>
        </p:spPr>
      </p:pic>
      <p:pic>
        <p:nvPicPr>
          <p:cNvPr id="10" name="Picture 9"/>
          <p:cNvPicPr>
            <a:picLocks noChangeAspect="1"/>
          </p:cNvPicPr>
          <p:nvPr/>
        </p:nvPicPr>
        <p:blipFill>
          <a:blip r:embed="rId3"/>
          <a:stretch>
            <a:fillRect/>
          </a:stretch>
        </p:blipFill>
        <p:spPr>
          <a:xfrm>
            <a:off x="6909159" y="4041916"/>
            <a:ext cx="2172381" cy="2025073"/>
          </a:xfrm>
          <a:prstGeom prst="rect">
            <a:avLst/>
          </a:prstGeom>
        </p:spPr>
      </p:pic>
      <p:pic>
        <p:nvPicPr>
          <p:cNvPr id="11" name="Picture 4" descr="Image result for hamming manhatten euclidean distance"/>
          <p:cNvPicPr>
            <a:picLocks noChangeAspect="1" noChangeArrowheads="1"/>
          </p:cNvPicPr>
          <p:nvPr/>
        </p:nvPicPr>
        <p:blipFill rotWithShape="1">
          <a:blip r:embed="rId4">
            <a:extLst>
              <a:ext uri="{28A0092B-C50C-407E-A947-70E740481C1C}">
                <a14:useLocalDpi xmlns:a14="http://schemas.microsoft.com/office/drawing/2010/main" val="0"/>
              </a:ext>
            </a:extLst>
          </a:blip>
          <a:srcRect l="14187" t="38541" r="31729" b="53792"/>
          <a:stretch/>
        </p:blipFill>
        <p:spPr bwMode="auto">
          <a:xfrm>
            <a:off x="3936166" y="2329964"/>
            <a:ext cx="2815663" cy="2993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hamming manhatten euclidean distance"/>
          <p:cNvPicPr>
            <a:picLocks noChangeAspect="1" noChangeArrowheads="1"/>
          </p:cNvPicPr>
          <p:nvPr/>
        </p:nvPicPr>
        <p:blipFill rotWithShape="1">
          <a:blip r:embed="rId4">
            <a:extLst>
              <a:ext uri="{28A0092B-C50C-407E-A947-70E740481C1C}">
                <a14:useLocalDpi xmlns:a14="http://schemas.microsoft.com/office/drawing/2010/main" val="0"/>
              </a:ext>
            </a:extLst>
          </a:blip>
          <a:srcRect l="14271" t="53519" r="35563" b="36481"/>
          <a:stretch/>
        </p:blipFill>
        <p:spPr bwMode="auto">
          <a:xfrm>
            <a:off x="3954096" y="1915260"/>
            <a:ext cx="2611755" cy="3904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162800" y="3513030"/>
            <a:ext cx="1124258" cy="83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6200000">
            <a:off x="7763870" y="3064947"/>
            <a:ext cx="989996" cy="73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6200000" flipV="1">
            <a:off x="6993103" y="5409002"/>
            <a:ext cx="129570" cy="81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6200000" flipV="1">
            <a:off x="6993103" y="4672567"/>
            <a:ext cx="129570" cy="8199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8249128" flipV="1">
            <a:off x="6992745" y="3036879"/>
            <a:ext cx="1470376" cy="842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0" y="6443246"/>
            <a:ext cx="9144000" cy="338554"/>
          </a:xfrm>
          <a:prstGeom prst="rect">
            <a:avLst/>
          </a:prstGeom>
        </p:spPr>
        <p:txBody>
          <a:bodyPr wrap="square">
            <a:spAutoFit/>
          </a:bodyPr>
          <a:lstStyle/>
          <a:p>
            <a:r>
              <a:rPr lang="en-US" sz="800" baseline="30000" dirty="0" smtClean="0"/>
              <a:t>1 </a:t>
            </a:r>
            <a:r>
              <a:rPr lang="en-US" sz="800" i="1" dirty="0" smtClean="0">
                <a:hlinkClick r:id="rId5"/>
              </a:rPr>
              <a:t>http</a:t>
            </a:r>
            <a:r>
              <a:rPr lang="en-US" sz="800" i="1" dirty="0">
                <a:hlinkClick r:id="rId5"/>
              </a:rPr>
              <a:t>://</a:t>
            </a:r>
            <a:r>
              <a:rPr lang="en-US" sz="800" i="1" dirty="0" smtClean="0">
                <a:hlinkClick r:id="rId5"/>
              </a:rPr>
              <a:t>www.mitocw.espol.edu.ec/courses/electrical-engineering-and-computer-science/6-0002-introduction-to-computational-thinking-and-data-science-fall-2016/lecture-slides-and-files/MIT6_0002F16_lec11.pdf</a:t>
            </a:r>
            <a:endParaRPr lang="en-US" sz="800" i="1" dirty="0" smtClean="0"/>
          </a:p>
          <a:p>
            <a:r>
              <a:rPr lang="en-US" sz="800" i="1" dirty="0" smtClean="0"/>
              <a:t>Eric </a:t>
            </a:r>
            <a:r>
              <a:rPr lang="en-US" sz="800" i="1" dirty="0" err="1" smtClean="0"/>
              <a:t>Grimson</a:t>
            </a:r>
            <a:r>
              <a:rPr lang="en-US" sz="800" i="1" dirty="0" smtClean="0"/>
              <a:t> - MIT</a:t>
            </a:r>
            <a:endParaRPr lang="en-US" sz="800" i="1" dirty="0"/>
          </a:p>
        </p:txBody>
      </p:sp>
      <p:sp>
        <p:nvSpPr>
          <p:cNvPr id="7" name="Date Placeholder 6"/>
          <p:cNvSpPr>
            <a:spLocks noGrp="1"/>
          </p:cNvSpPr>
          <p:nvPr>
            <p:ph type="dt" sz="half" idx="10"/>
          </p:nvPr>
        </p:nvSpPr>
        <p:spPr/>
        <p:txBody>
          <a:bodyPr/>
          <a:lstStyle/>
          <a:p>
            <a:r>
              <a:rPr lang="en-US" smtClean="0"/>
              <a:t>10/16/18</a:t>
            </a:r>
            <a:endParaRPr lang="en-US"/>
          </a:p>
        </p:txBody>
      </p:sp>
      <p:sp>
        <p:nvSpPr>
          <p:cNvPr id="8" name="Footer Placeholder 7"/>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57324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xit" presetSubtype="0" fill="hold" grpId="1" nodeType="with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fade">
                                      <p:cBhvr>
                                        <p:cTn id="53" dur="500"/>
                                        <p:tgtEl>
                                          <p:spTgt spid="3">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7"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0331"/>
            <a:ext cx="9144000" cy="944319"/>
          </a:xfrm>
        </p:spPr>
        <p:txBody>
          <a:bodyPr>
            <a:normAutofit/>
          </a:bodyPr>
          <a:lstStyle/>
          <a:p>
            <a:pPr algn="ctr"/>
            <a:r>
              <a:rPr lang="en-US" dirty="0" smtClean="0">
                <a:latin typeface="Arial" panose="020B0604020202020204" pitchFamily="34" charset="0"/>
                <a:cs typeface="Arial" panose="020B0604020202020204" pitchFamily="34" charset="0"/>
              </a:rPr>
              <a:t>E.g. Distance Matrix Calculation [3 of </a:t>
            </a:r>
            <a:r>
              <a:rPr lang="en-US" dirty="0" smtClean="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227931" y="1571509"/>
            <a:ext cx="3415554" cy="1754326"/>
          </a:xfrm>
          <a:prstGeom prst="rect">
            <a:avLst/>
          </a:prstGeom>
          <a:noFill/>
        </p:spPr>
        <p:txBody>
          <a:bodyPr wrap="square" rtlCol="0">
            <a:spAutoFit/>
          </a:bodyPr>
          <a:lstStyle/>
          <a:p>
            <a:r>
              <a:rPr lang="en-US" u="sng" dirty="0" smtClean="0"/>
              <a:t>Original </a:t>
            </a:r>
            <a:r>
              <a:rPr lang="en-US" u="sng" dirty="0"/>
              <a:t>Encoding </a:t>
            </a:r>
            <a:r>
              <a:rPr lang="en-US" u="sng" dirty="0" smtClean="0"/>
              <a:t>(Euclidean Dist.)</a:t>
            </a:r>
            <a:endParaRPr lang="en-US" u="sng" dirty="0"/>
          </a:p>
          <a:p>
            <a:endParaRPr lang="en-US" dirty="0" smtClean="0"/>
          </a:p>
          <a:p>
            <a:r>
              <a:rPr lang="en-US" dirty="0" smtClean="0"/>
              <a:t>Rattlesnake = [1,1,1,1,0]</a:t>
            </a:r>
          </a:p>
          <a:p>
            <a:r>
              <a:rPr lang="en-US" dirty="0" smtClean="0"/>
              <a:t>Boa Const.  = [0,1,0,1,0]</a:t>
            </a:r>
          </a:p>
          <a:p>
            <a:r>
              <a:rPr lang="en-US" dirty="0" smtClean="0">
                <a:solidFill>
                  <a:srgbClr val="FF0000"/>
                </a:solidFill>
              </a:rPr>
              <a:t>Dart Frog    </a:t>
            </a:r>
            <a:r>
              <a:rPr lang="en-US" dirty="0" smtClean="0"/>
              <a:t>= [1,0,1,0,</a:t>
            </a:r>
            <a:r>
              <a:rPr lang="en-US" dirty="0" smtClean="0">
                <a:solidFill>
                  <a:srgbClr val="FF0000"/>
                </a:solidFill>
              </a:rPr>
              <a:t>4</a:t>
            </a:r>
            <a:r>
              <a:rPr lang="en-US" dirty="0" smtClean="0"/>
              <a:t>]</a:t>
            </a:r>
          </a:p>
          <a:p>
            <a:r>
              <a:rPr lang="en-US" dirty="0" smtClean="0"/>
              <a:t>Alligator      = [1,1,0,1,</a:t>
            </a:r>
            <a:r>
              <a:rPr lang="en-US" dirty="0" smtClean="0">
                <a:solidFill>
                  <a:srgbClr val="FF0000"/>
                </a:solidFill>
              </a:rPr>
              <a:t>4</a:t>
            </a:r>
            <a:r>
              <a:rPr lang="en-US" dirty="0" smtClean="0"/>
              <a:t>]</a:t>
            </a:r>
            <a:endParaRPr lang="en-US" dirty="0"/>
          </a:p>
        </p:txBody>
      </p:sp>
      <p:sp>
        <p:nvSpPr>
          <p:cNvPr id="10" name="TextBox 9"/>
          <p:cNvSpPr txBox="1"/>
          <p:nvPr/>
        </p:nvSpPr>
        <p:spPr>
          <a:xfrm>
            <a:off x="4661647" y="1530932"/>
            <a:ext cx="3352800" cy="1754326"/>
          </a:xfrm>
          <a:prstGeom prst="rect">
            <a:avLst/>
          </a:prstGeom>
          <a:noFill/>
        </p:spPr>
        <p:txBody>
          <a:bodyPr wrap="square" rtlCol="0">
            <a:spAutoFit/>
          </a:bodyPr>
          <a:lstStyle/>
          <a:p>
            <a:r>
              <a:rPr lang="en-US" u="sng" dirty="0" smtClean="0"/>
              <a:t>Binary Encoding (Hamming Dist.)</a:t>
            </a:r>
          </a:p>
          <a:p>
            <a:endParaRPr lang="en-US" dirty="0" smtClean="0"/>
          </a:p>
          <a:p>
            <a:r>
              <a:rPr lang="en-US" dirty="0" smtClean="0"/>
              <a:t>Rattlesnake = [1,1,1,1,0]</a:t>
            </a:r>
          </a:p>
          <a:p>
            <a:r>
              <a:rPr lang="en-US" dirty="0" smtClean="0"/>
              <a:t>Boa Const.  = [0,1,0,1,0]</a:t>
            </a:r>
          </a:p>
          <a:p>
            <a:r>
              <a:rPr lang="en-US" dirty="0" smtClean="0">
                <a:solidFill>
                  <a:srgbClr val="FF0000"/>
                </a:solidFill>
              </a:rPr>
              <a:t>Dart Frog    </a:t>
            </a:r>
            <a:r>
              <a:rPr lang="en-US" dirty="0" smtClean="0"/>
              <a:t>= [1,</a:t>
            </a:r>
            <a:r>
              <a:rPr lang="en-US" dirty="0" smtClean="0">
                <a:solidFill>
                  <a:srgbClr val="FF0000"/>
                </a:solidFill>
              </a:rPr>
              <a:t>0</a:t>
            </a:r>
            <a:r>
              <a:rPr lang="en-US" dirty="0" smtClean="0"/>
              <a:t>,1,</a:t>
            </a:r>
            <a:r>
              <a:rPr lang="en-US" dirty="0" smtClean="0">
                <a:solidFill>
                  <a:srgbClr val="FF0000"/>
                </a:solidFill>
              </a:rPr>
              <a:t>0</a:t>
            </a:r>
            <a:r>
              <a:rPr lang="en-US" dirty="0" smtClean="0"/>
              <a:t>,1]</a:t>
            </a:r>
          </a:p>
          <a:p>
            <a:r>
              <a:rPr lang="en-US" dirty="0" smtClean="0"/>
              <a:t>Alligator      = [1,1,0,1,1]</a:t>
            </a:r>
            <a:endParaRPr lang="en-US" dirty="0"/>
          </a:p>
        </p:txBody>
      </p:sp>
      <p:pic>
        <p:nvPicPr>
          <p:cNvPr id="12" name="Picture 11"/>
          <p:cNvPicPr>
            <a:picLocks noChangeAspect="1"/>
          </p:cNvPicPr>
          <p:nvPr/>
        </p:nvPicPr>
        <p:blipFill>
          <a:blip r:embed="rId2"/>
          <a:stretch>
            <a:fillRect/>
          </a:stretch>
        </p:blipFill>
        <p:spPr>
          <a:xfrm>
            <a:off x="227931" y="3606711"/>
            <a:ext cx="3899763" cy="2054069"/>
          </a:xfrm>
          <a:prstGeom prst="rect">
            <a:avLst/>
          </a:prstGeom>
        </p:spPr>
      </p:pic>
      <p:pic>
        <p:nvPicPr>
          <p:cNvPr id="13" name="Picture 12"/>
          <p:cNvPicPr>
            <a:picLocks noChangeAspect="1"/>
          </p:cNvPicPr>
          <p:nvPr/>
        </p:nvPicPr>
        <p:blipFill>
          <a:blip r:embed="rId3"/>
          <a:stretch>
            <a:fillRect/>
          </a:stretch>
        </p:blipFill>
        <p:spPr>
          <a:xfrm>
            <a:off x="4661647" y="3606711"/>
            <a:ext cx="4114800" cy="2054069"/>
          </a:xfrm>
          <a:prstGeom prst="rect">
            <a:avLst/>
          </a:prstGeom>
        </p:spPr>
      </p:pic>
      <p:sp>
        <p:nvSpPr>
          <p:cNvPr id="14" name="Rectangle 13"/>
          <p:cNvSpPr/>
          <p:nvPr/>
        </p:nvSpPr>
        <p:spPr>
          <a:xfrm>
            <a:off x="0" y="6443246"/>
            <a:ext cx="9144000" cy="338554"/>
          </a:xfrm>
          <a:prstGeom prst="rect">
            <a:avLst/>
          </a:prstGeom>
        </p:spPr>
        <p:txBody>
          <a:bodyPr wrap="square">
            <a:spAutoFit/>
          </a:bodyPr>
          <a:lstStyle/>
          <a:p>
            <a:r>
              <a:rPr lang="en-US" sz="800" baseline="30000" dirty="0" smtClean="0"/>
              <a:t>1 </a:t>
            </a:r>
            <a:r>
              <a:rPr lang="en-US" sz="800" i="1" dirty="0" smtClean="0">
                <a:hlinkClick r:id="rId4"/>
              </a:rPr>
              <a:t>http</a:t>
            </a:r>
            <a:r>
              <a:rPr lang="en-US" sz="800" i="1" dirty="0">
                <a:hlinkClick r:id="rId4"/>
              </a:rPr>
              <a:t>://</a:t>
            </a:r>
            <a:r>
              <a:rPr lang="en-US" sz="800" i="1" dirty="0" smtClean="0">
                <a:hlinkClick r:id="rId4"/>
              </a:rPr>
              <a:t>www.mitocw.espol.edu.ec/courses/electrical-engineering-and-computer-science/6-0002-introduction-to-computational-thinking-and-data-science-fall-2016/lecture-slides-and-files/MIT6_0002F16_lec11.pdf</a:t>
            </a:r>
            <a:endParaRPr lang="en-US" sz="800" i="1" dirty="0" smtClean="0"/>
          </a:p>
          <a:p>
            <a:r>
              <a:rPr lang="en-US" sz="800" i="1" dirty="0" smtClean="0"/>
              <a:t>Eric </a:t>
            </a:r>
            <a:r>
              <a:rPr lang="en-US" sz="800" i="1" dirty="0" err="1" smtClean="0"/>
              <a:t>Grimson</a:t>
            </a:r>
            <a:r>
              <a:rPr lang="en-US" sz="800" i="1" dirty="0" smtClean="0"/>
              <a:t> - MIT</a:t>
            </a:r>
            <a:endParaRPr lang="en-US" sz="800" i="1" dirty="0"/>
          </a:p>
        </p:txBody>
      </p:sp>
      <p:pic>
        <p:nvPicPr>
          <p:cNvPr id="3074" name="Picture 2" descr="Image result for dart fr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2595" y="2360749"/>
            <a:ext cx="1341780" cy="8547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lliga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5920" y="2360749"/>
            <a:ext cx="1300878" cy="85472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72912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Rule-base ML</a:t>
            </a:r>
            <a:r>
              <a:rPr lang="en-US" dirty="0" smtClean="0"/>
              <a:t> Problem</a:t>
            </a:r>
            <a:r>
              <a:rPr lang="en-US" dirty="0" smtClean="0"/>
              <a:t>: Rule Fitness</a:t>
            </a:r>
            <a:endParaRPr lang="en-US" dirty="0"/>
          </a:p>
        </p:txBody>
      </p:sp>
      <p:sp>
        <p:nvSpPr>
          <p:cNvPr id="7" name="Content Placeholder 2"/>
          <p:cNvSpPr>
            <a:spLocks noGrp="1"/>
          </p:cNvSpPr>
          <p:nvPr>
            <p:ph idx="1"/>
          </p:nvPr>
        </p:nvSpPr>
        <p:spPr>
          <a:xfrm>
            <a:off x="457200" y="1693604"/>
            <a:ext cx="8229600" cy="4021396"/>
          </a:xfrm>
        </p:spPr>
        <p:txBody>
          <a:bodyPr>
            <a:normAutofit fontScale="85000" lnSpcReduction="20000"/>
          </a:bodyPr>
          <a:lstStyle/>
          <a:p>
            <a:r>
              <a:rPr lang="en-US" dirty="0" smtClean="0"/>
              <a:t>Problem extends to any EA (where solution goodness is defined by a ‘fitness’)</a:t>
            </a:r>
          </a:p>
          <a:p>
            <a:endParaRPr lang="en-US" dirty="0" smtClean="0"/>
          </a:p>
          <a:p>
            <a:r>
              <a:rPr lang="en-US" dirty="0" smtClean="0"/>
              <a:t>Rule-accuracy </a:t>
            </a:r>
            <a:r>
              <a:rPr lang="en-US" dirty="0" smtClean="0"/>
              <a:t>alone is an ineffective metric/indicator of global rule value. </a:t>
            </a:r>
            <a:r>
              <a:rPr lang="en-US" i="1" dirty="0" smtClean="0"/>
              <a:t>(Consider simple example of accurate rule that matched only one training instance)</a:t>
            </a:r>
          </a:p>
          <a:p>
            <a:endParaRPr lang="en-US" dirty="0" smtClean="0"/>
          </a:p>
          <a:p>
            <a:r>
              <a:rPr lang="en-US" dirty="0" smtClean="0"/>
              <a:t>Accuracy-driven overfitting in noisy problems leads to poorer knowledge discovery. </a:t>
            </a:r>
            <a:r>
              <a:rPr lang="en-US" i="1" dirty="0" smtClean="0"/>
              <a:t>(Consider that in noisy problems an ‘optimal’ rule would never achieve perfect accuracy)</a:t>
            </a:r>
          </a:p>
          <a:p>
            <a:endParaRPr lang="en-US" dirty="0" smtClean="0"/>
          </a:p>
          <a:p>
            <a:r>
              <a:rPr lang="en-US" dirty="0" smtClean="0"/>
              <a:t>Possible Solutions: </a:t>
            </a:r>
          </a:p>
          <a:p>
            <a:pPr lvl="1"/>
            <a:r>
              <a:rPr lang="en-US" dirty="0" smtClean="0"/>
              <a:t>Multi-objective fitness (static metric)</a:t>
            </a:r>
          </a:p>
          <a:p>
            <a:pPr lvl="1"/>
            <a:r>
              <a:rPr lang="en-US" dirty="0" smtClean="0"/>
              <a:t>Adaptive fitness (Pareto-inspired)</a:t>
            </a:r>
            <a:endParaRPr lang="en-US" dirty="0"/>
          </a:p>
        </p:txBody>
      </p:sp>
      <p:sp>
        <p:nvSpPr>
          <p:cNvPr id="10" name="TextBox 9"/>
          <p:cNvSpPr txBox="1"/>
          <p:nvPr/>
        </p:nvSpPr>
        <p:spPr>
          <a:xfrm>
            <a:off x="6324600" y="5181600"/>
            <a:ext cx="1752600" cy="369332"/>
          </a:xfrm>
          <a:prstGeom prst="rect">
            <a:avLst/>
          </a:prstGeom>
          <a:noFill/>
          <a:ln>
            <a:solidFill>
              <a:schemeClr val="tx1"/>
            </a:solidFill>
          </a:ln>
        </p:spPr>
        <p:txBody>
          <a:bodyPr wrap="square" rtlCol="0">
            <a:spAutoFit/>
          </a:bodyPr>
          <a:lstStyle/>
          <a:p>
            <a:r>
              <a:rPr lang="en-US" dirty="0" smtClean="0">
                <a:latin typeface="Segoe UI" pitchFamily="34" charset="0"/>
                <a:cs typeface="Segoe UI" pitchFamily="34" charset="0"/>
              </a:rPr>
              <a:t># 1 0 # #   ~   0</a:t>
            </a:r>
            <a:endParaRPr lang="en-US" dirty="0">
              <a:latin typeface="Segoe UI" pitchFamily="34" charset="0"/>
              <a:cs typeface="Segoe UI" pitchFamily="34" charset="0"/>
            </a:endParaRPr>
          </a:p>
        </p:txBody>
      </p:sp>
      <p:sp>
        <p:nvSpPr>
          <p:cNvPr id="3" name="Date Placeholder 2"/>
          <p:cNvSpPr>
            <a:spLocks noGrp="1"/>
          </p:cNvSpPr>
          <p:nvPr>
            <p:ph type="dt" sz="half" idx="10"/>
          </p:nvPr>
        </p:nvSpPr>
        <p:spPr/>
        <p:txBody>
          <a:bodyPr/>
          <a:lstStyle/>
          <a:p>
            <a:r>
              <a:rPr lang="en-US" smtClean="0"/>
              <a:t>10/16/18</a:t>
            </a:r>
            <a:endParaRPr lang="en-US"/>
          </a:p>
        </p:txBody>
      </p:sp>
      <p:sp>
        <p:nvSpPr>
          <p:cNvPr id="6" name="Footer Placeholder 5"/>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4021753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val 70"/>
          <p:cNvSpPr/>
          <p:nvPr/>
        </p:nvSpPr>
        <p:spPr>
          <a:xfrm>
            <a:off x="3569658" y="5227167"/>
            <a:ext cx="1979844" cy="102211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45" y="476684"/>
            <a:ext cx="9136055" cy="742516"/>
          </a:xfrm>
        </p:spPr>
        <p:txBody>
          <a:bodyPr>
            <a:normAutofit/>
          </a:bodyPr>
          <a:lstStyle/>
          <a:p>
            <a:pPr algn="ctr"/>
            <a:r>
              <a:rPr lang="en-US" dirty="0" smtClean="0">
                <a:latin typeface="Arial" panose="020B0604020202020204" pitchFamily="34" charset="0"/>
                <a:cs typeface="Arial" panose="020B0604020202020204" pitchFamily="34" charset="0"/>
              </a:rPr>
              <a:t>Machine </a:t>
            </a:r>
            <a:r>
              <a:rPr lang="en-US" dirty="0" smtClean="0">
                <a:latin typeface="Arial" panose="020B0604020202020204" pitchFamily="34" charset="0"/>
                <a:cs typeface="Arial" panose="020B0604020202020204" pitchFamily="34" charset="0"/>
              </a:rPr>
              <a:t>Learning: </a:t>
            </a:r>
            <a:r>
              <a:rPr lang="en-US" dirty="0" smtClean="0">
                <a:latin typeface="Arial" panose="020B0604020202020204" pitchFamily="34" charset="0"/>
                <a:cs typeface="Arial" panose="020B0604020202020204" pitchFamily="34" charset="0"/>
              </a:rPr>
              <a:t>Algorithm Families</a:t>
            </a:r>
            <a:endParaRPr lang="en-US" dirty="0">
              <a:latin typeface="Arial" panose="020B0604020202020204" pitchFamily="34" charset="0"/>
              <a:cs typeface="Arial" panose="020B0604020202020204" pitchFamily="34" charset="0"/>
            </a:endParaRPr>
          </a:p>
        </p:txBody>
      </p:sp>
      <p:pic>
        <p:nvPicPr>
          <p:cNvPr id="6" name="Picture 2" descr="Regression Algorith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34" y="1275496"/>
            <a:ext cx="1584802" cy="174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stance-based Algorith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115" y="1276178"/>
            <a:ext cx="1645756" cy="18743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gularization Algorith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8498" y="1283797"/>
            <a:ext cx="1630518" cy="18667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ecision Tree Algorithm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666" y="3083318"/>
            <a:ext cx="1630518" cy="18514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ayesian Algorithm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4152" y="3041012"/>
            <a:ext cx="1668614" cy="18209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lustering Algorithm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347" y="1290734"/>
            <a:ext cx="1622899" cy="17295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ssoication Rule Learning Algorithm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2865" y="3056651"/>
            <a:ext cx="1638137" cy="19048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rtificial Neural Network Algorithm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5511" y="3088196"/>
            <a:ext cx="1584802" cy="18971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eep Learning Algorithm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35648" y="4907466"/>
            <a:ext cx="1638137" cy="18743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imensional Reduction Algorithm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7078" y="1291784"/>
            <a:ext cx="1615279" cy="18895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nsemble Algorithm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232" y="4862011"/>
            <a:ext cx="1600040" cy="1752425"/>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p:nvPr/>
        </p:nvGrpSpPr>
        <p:grpSpPr>
          <a:xfrm>
            <a:off x="1991149" y="3073463"/>
            <a:ext cx="1626316" cy="1896567"/>
            <a:chOff x="1584802" y="3093451"/>
            <a:chExt cx="1626316" cy="1896567"/>
          </a:xfrm>
        </p:grpSpPr>
        <p:grpSp>
          <p:nvGrpSpPr>
            <p:cNvPr id="25" name="Group 24"/>
            <p:cNvGrpSpPr/>
            <p:nvPr/>
          </p:nvGrpSpPr>
          <p:grpSpPr>
            <a:xfrm>
              <a:off x="1584802" y="3093451"/>
              <a:ext cx="1626316" cy="1523848"/>
              <a:chOff x="-1159453" y="4143375"/>
              <a:chExt cx="2019300" cy="1905000"/>
            </a:xfrm>
          </p:grpSpPr>
          <p:pic>
            <p:nvPicPr>
              <p:cNvPr id="22" name="Picture 2" descr="Dimensional Reduction Algorithms"/>
              <p:cNvPicPr>
                <a:picLocks noChangeAspect="1" noChangeArrowheads="1"/>
              </p:cNvPicPr>
              <p:nvPr/>
            </p:nvPicPr>
            <p:blipFill rotWithShape="1">
              <a:blip r:embed="rId12">
                <a:extLst>
                  <a:ext uri="{28A0092B-C50C-407E-A947-70E740481C1C}">
                    <a14:useLocalDpi xmlns:a14="http://schemas.microsoft.com/office/drawing/2010/main" val="0"/>
                  </a:ext>
                </a:extLst>
              </a:blip>
              <a:srcRect b="19355"/>
              <a:stretch/>
            </p:blipFill>
            <p:spPr bwMode="auto">
              <a:xfrm>
                <a:off x="-1159453" y="4143375"/>
                <a:ext cx="20193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imensional Reduction Algorithms"/>
              <p:cNvPicPr>
                <a:picLocks noChangeAspect="1" noChangeArrowheads="1"/>
              </p:cNvPicPr>
              <p:nvPr/>
            </p:nvPicPr>
            <p:blipFill rotWithShape="1">
              <a:blip r:embed="rId12">
                <a:extLst>
                  <a:ext uri="{28A0092B-C50C-407E-A947-70E740481C1C}">
                    <a14:useLocalDpi xmlns:a14="http://schemas.microsoft.com/office/drawing/2010/main" val="0"/>
                  </a:ext>
                </a:extLst>
              </a:blip>
              <a:srcRect l="9642" t="7027" r="7339" b="70392"/>
              <a:stretch/>
            </p:blipFill>
            <p:spPr bwMode="auto">
              <a:xfrm>
                <a:off x="-986269" y="4899617"/>
                <a:ext cx="1676400" cy="5334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Connector 26"/>
            <p:cNvCxnSpPr/>
            <p:nvPr/>
          </p:nvCxnSpPr>
          <p:spPr>
            <a:xfrm>
              <a:off x="1930813" y="3375658"/>
              <a:ext cx="1003227" cy="100322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852399" y="3440308"/>
              <a:ext cx="989726" cy="98972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033962" y="3324509"/>
              <a:ext cx="957051" cy="95705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945507" y="3927642"/>
              <a:ext cx="87716" cy="877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397960" y="3464919"/>
              <a:ext cx="87716" cy="87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088287" y="3768888"/>
              <a:ext cx="87716" cy="877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734097" y="3658379"/>
              <a:ext cx="87716" cy="87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253892" y="4031961"/>
              <a:ext cx="87716" cy="877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523824" y="4193088"/>
              <a:ext cx="87716" cy="877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064741" y="4323110"/>
              <a:ext cx="87716" cy="877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67910" y="3971500"/>
              <a:ext cx="87716" cy="87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65537" y="3755977"/>
              <a:ext cx="87716" cy="87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79489" y="3375658"/>
              <a:ext cx="87716" cy="87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1878501" y="4589908"/>
              <a:ext cx="1034257" cy="400110"/>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Support Vector</a:t>
              </a:r>
            </a:p>
            <a:p>
              <a:pPr algn="ctr"/>
              <a:r>
                <a:rPr lang="en-US" sz="1000" dirty="0" smtClean="0">
                  <a:latin typeface="Arial" panose="020B0604020202020204" pitchFamily="34" charset="0"/>
                  <a:cs typeface="Arial" panose="020B0604020202020204" pitchFamily="34" charset="0"/>
                </a:rPr>
                <a:t>Machines</a:t>
              </a:r>
              <a:endParaRPr lang="en-US" sz="1000" dirty="0">
                <a:latin typeface="Arial" panose="020B0604020202020204" pitchFamily="34" charset="0"/>
                <a:cs typeface="Arial" panose="020B0604020202020204" pitchFamily="34" charset="0"/>
              </a:endParaRPr>
            </a:p>
          </p:txBody>
        </p:sp>
      </p:grpSp>
      <p:grpSp>
        <p:nvGrpSpPr>
          <p:cNvPr id="57" name="Group 56"/>
          <p:cNvGrpSpPr/>
          <p:nvPr/>
        </p:nvGrpSpPr>
        <p:grpSpPr>
          <a:xfrm>
            <a:off x="1988498" y="4879316"/>
            <a:ext cx="1613597" cy="1845165"/>
            <a:chOff x="6138706" y="2942588"/>
            <a:chExt cx="1613597" cy="1845165"/>
          </a:xfrm>
        </p:grpSpPr>
        <p:grpSp>
          <p:nvGrpSpPr>
            <p:cNvPr id="18" name="Group 17"/>
            <p:cNvGrpSpPr/>
            <p:nvPr/>
          </p:nvGrpSpPr>
          <p:grpSpPr>
            <a:xfrm>
              <a:off x="6138706" y="2942588"/>
              <a:ext cx="1613597" cy="1523848"/>
              <a:chOff x="6412489" y="3634480"/>
              <a:chExt cx="2019300" cy="1905000"/>
            </a:xfrm>
          </p:grpSpPr>
          <p:pic>
            <p:nvPicPr>
              <p:cNvPr id="14" name="Picture 2" descr="Dimensional Reduction Algorithms"/>
              <p:cNvPicPr>
                <a:picLocks noChangeAspect="1" noChangeArrowheads="1"/>
              </p:cNvPicPr>
              <p:nvPr/>
            </p:nvPicPr>
            <p:blipFill rotWithShape="1">
              <a:blip r:embed="rId12">
                <a:extLst>
                  <a:ext uri="{28A0092B-C50C-407E-A947-70E740481C1C}">
                    <a14:useLocalDpi xmlns:a14="http://schemas.microsoft.com/office/drawing/2010/main" val="0"/>
                  </a:ext>
                </a:extLst>
              </a:blip>
              <a:srcRect b="19355"/>
              <a:stretch/>
            </p:blipFill>
            <p:spPr bwMode="auto">
              <a:xfrm>
                <a:off x="6412489" y="3634480"/>
                <a:ext cx="20193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hnn.us/sites/default/files/Evolution.png"/>
              <p:cNvPicPr>
                <a:picLocks noChangeAspect="1" noChangeArrowheads="1"/>
              </p:cNvPicPr>
              <p:nvPr/>
            </p:nvPicPr>
            <p:blipFill rotWithShape="1">
              <a:blip r:embed="rId14">
                <a:extLst>
                  <a:ext uri="{28A0092B-C50C-407E-A947-70E740481C1C}">
                    <a14:useLocalDpi xmlns:a14="http://schemas.microsoft.com/office/drawing/2010/main" val="0"/>
                  </a:ext>
                </a:extLst>
              </a:blip>
              <a:srcRect t="27129" r="63900" b="19891"/>
              <a:stretch/>
            </p:blipFill>
            <p:spPr bwMode="auto">
              <a:xfrm>
                <a:off x="6668391" y="3883212"/>
                <a:ext cx="1479812" cy="144782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p:cNvSpPr txBox="1"/>
            <p:nvPr/>
          </p:nvSpPr>
          <p:spPr>
            <a:xfrm>
              <a:off x="6491054" y="4387643"/>
              <a:ext cx="886781" cy="400110"/>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Evolutionary</a:t>
              </a:r>
            </a:p>
            <a:p>
              <a:pPr algn="ctr"/>
              <a:r>
                <a:rPr lang="en-US" sz="1000" dirty="0" smtClean="0">
                  <a:latin typeface="Arial" panose="020B0604020202020204" pitchFamily="34" charset="0"/>
                  <a:cs typeface="Arial" panose="020B0604020202020204" pitchFamily="34" charset="0"/>
                </a:rPr>
                <a:t>Algorithms</a:t>
              </a:r>
              <a:endParaRPr lang="en-US" sz="1000" dirty="0">
                <a:latin typeface="Arial" panose="020B0604020202020204" pitchFamily="34" charset="0"/>
                <a:cs typeface="Arial" panose="020B0604020202020204" pitchFamily="34" charset="0"/>
              </a:endParaRPr>
            </a:p>
          </p:txBody>
        </p:sp>
      </p:grpSp>
      <p:grpSp>
        <p:nvGrpSpPr>
          <p:cNvPr id="69" name="Group 68"/>
          <p:cNvGrpSpPr/>
          <p:nvPr/>
        </p:nvGrpSpPr>
        <p:grpSpPr>
          <a:xfrm>
            <a:off x="7334152" y="4890089"/>
            <a:ext cx="1613597" cy="1845165"/>
            <a:chOff x="220286" y="4580678"/>
            <a:chExt cx="1613597" cy="1845165"/>
          </a:xfrm>
        </p:grpSpPr>
        <p:grpSp>
          <p:nvGrpSpPr>
            <p:cNvPr id="64" name="Group 63"/>
            <p:cNvGrpSpPr/>
            <p:nvPr/>
          </p:nvGrpSpPr>
          <p:grpSpPr>
            <a:xfrm>
              <a:off x="220286" y="4580678"/>
              <a:ext cx="1613597" cy="1845165"/>
              <a:chOff x="220286" y="4580678"/>
              <a:chExt cx="1613597" cy="1845165"/>
            </a:xfrm>
          </p:grpSpPr>
          <p:grpSp>
            <p:nvGrpSpPr>
              <p:cNvPr id="58" name="Group 57"/>
              <p:cNvGrpSpPr/>
              <p:nvPr/>
            </p:nvGrpSpPr>
            <p:grpSpPr>
              <a:xfrm>
                <a:off x="220286" y="4580678"/>
                <a:ext cx="1613597" cy="1845165"/>
                <a:chOff x="6138706" y="2942588"/>
                <a:chExt cx="1613597" cy="1845165"/>
              </a:xfrm>
            </p:grpSpPr>
            <p:pic>
              <p:nvPicPr>
                <p:cNvPr id="61" name="Picture 2" descr="Dimensional Reduction Algorithms"/>
                <p:cNvPicPr>
                  <a:picLocks noChangeAspect="1" noChangeArrowheads="1"/>
                </p:cNvPicPr>
                <p:nvPr/>
              </p:nvPicPr>
              <p:blipFill rotWithShape="1">
                <a:blip r:embed="rId12">
                  <a:extLst>
                    <a:ext uri="{28A0092B-C50C-407E-A947-70E740481C1C}">
                      <a14:useLocalDpi xmlns:a14="http://schemas.microsoft.com/office/drawing/2010/main" val="0"/>
                    </a:ext>
                  </a:extLst>
                </a:blip>
                <a:srcRect b="19355"/>
                <a:stretch/>
              </p:blipFill>
              <p:spPr bwMode="auto">
                <a:xfrm>
                  <a:off x="6138706" y="2942588"/>
                  <a:ext cx="1613597" cy="1523848"/>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6249806" y="4387643"/>
                  <a:ext cx="1369286" cy="400110"/>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Rule-Based Machine</a:t>
                  </a:r>
                </a:p>
                <a:p>
                  <a:pPr algn="ctr"/>
                  <a:r>
                    <a:rPr lang="en-US" sz="1000" dirty="0" smtClean="0">
                      <a:latin typeface="Arial" panose="020B0604020202020204" pitchFamily="34" charset="0"/>
                      <a:cs typeface="Arial" panose="020B0604020202020204" pitchFamily="34" charset="0"/>
                    </a:rPr>
                    <a:t>Learning (e.g. LCS)</a:t>
                  </a:r>
                  <a:endParaRPr lang="en-US" sz="1000" dirty="0">
                    <a:latin typeface="Arial" panose="020B0604020202020204" pitchFamily="34" charset="0"/>
                    <a:cs typeface="Arial" panose="020B0604020202020204" pitchFamily="34" charset="0"/>
                  </a:endParaRPr>
                </a:p>
              </p:txBody>
            </p:sp>
          </p:grpSp>
          <p:pic>
            <p:nvPicPr>
              <p:cNvPr id="63" name="Picture 2" descr="Dimensional Reduction Algorithms"/>
              <p:cNvPicPr>
                <a:picLocks noChangeAspect="1" noChangeArrowheads="1"/>
              </p:cNvPicPr>
              <p:nvPr/>
            </p:nvPicPr>
            <p:blipFill rotWithShape="1">
              <a:blip r:embed="rId12">
                <a:extLst>
                  <a:ext uri="{28A0092B-C50C-407E-A947-70E740481C1C}">
                    <a14:useLocalDpi xmlns:a14="http://schemas.microsoft.com/office/drawing/2010/main" val="0"/>
                  </a:ext>
                </a:extLst>
              </a:blip>
              <a:srcRect l="9642" t="7027" r="7339" b="70392"/>
              <a:stretch/>
            </p:blipFill>
            <p:spPr bwMode="auto">
              <a:xfrm>
                <a:off x="340951" y="5162678"/>
                <a:ext cx="1350149" cy="426677"/>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p:cNvSpPr txBox="1"/>
            <p:nvPr/>
          </p:nvSpPr>
          <p:spPr>
            <a:xfrm>
              <a:off x="594923" y="4842881"/>
              <a:ext cx="861133" cy="276999"/>
            </a:xfrm>
            <a:prstGeom prst="rect">
              <a:avLst/>
            </a:prstGeom>
            <a:noFill/>
          </p:spPr>
          <p:txBody>
            <a:bodyPr wrap="none" rtlCol="0">
              <a:spAutoFit/>
            </a:bodyPr>
            <a:lstStyle/>
            <a:p>
              <a:r>
                <a:rPr lang="en-US" sz="1200" dirty="0" smtClean="0"/>
                <a:t>IF </a:t>
              </a:r>
              <a:r>
                <a:rPr lang="en-US" sz="1200" dirty="0" smtClean="0">
                  <a:sym typeface="Wingdings" panose="05000000000000000000" pitchFamily="2" charset="2"/>
                </a:rPr>
                <a:t> THEN</a:t>
              </a:r>
              <a:endParaRPr lang="en-US" sz="1200" dirty="0"/>
            </a:p>
          </p:txBody>
        </p:sp>
        <p:sp>
          <p:nvSpPr>
            <p:cNvPr id="66" name="TextBox 65"/>
            <p:cNvSpPr txBox="1"/>
            <p:nvPr/>
          </p:nvSpPr>
          <p:spPr>
            <a:xfrm>
              <a:off x="584513" y="5071642"/>
              <a:ext cx="861133" cy="276999"/>
            </a:xfrm>
            <a:prstGeom prst="rect">
              <a:avLst/>
            </a:prstGeom>
            <a:noFill/>
          </p:spPr>
          <p:txBody>
            <a:bodyPr wrap="none" rtlCol="0">
              <a:spAutoFit/>
            </a:bodyPr>
            <a:lstStyle/>
            <a:p>
              <a:r>
                <a:rPr lang="en-US" sz="1200" dirty="0" smtClean="0"/>
                <a:t>IF </a:t>
              </a:r>
              <a:r>
                <a:rPr lang="en-US" sz="1200" dirty="0" smtClean="0">
                  <a:sym typeface="Wingdings" panose="05000000000000000000" pitchFamily="2" charset="2"/>
                </a:rPr>
                <a:t> THEN</a:t>
              </a:r>
              <a:endParaRPr lang="en-US" sz="1200" dirty="0"/>
            </a:p>
          </p:txBody>
        </p:sp>
        <p:sp>
          <p:nvSpPr>
            <p:cNvPr id="67" name="TextBox 66"/>
            <p:cNvSpPr txBox="1"/>
            <p:nvPr/>
          </p:nvSpPr>
          <p:spPr>
            <a:xfrm>
              <a:off x="571151" y="5298947"/>
              <a:ext cx="861133" cy="276999"/>
            </a:xfrm>
            <a:prstGeom prst="rect">
              <a:avLst/>
            </a:prstGeom>
            <a:noFill/>
          </p:spPr>
          <p:txBody>
            <a:bodyPr wrap="none" rtlCol="0">
              <a:spAutoFit/>
            </a:bodyPr>
            <a:lstStyle/>
            <a:p>
              <a:r>
                <a:rPr lang="en-US" sz="1200" dirty="0" smtClean="0"/>
                <a:t>IF </a:t>
              </a:r>
              <a:r>
                <a:rPr lang="en-US" sz="1200" dirty="0" smtClean="0">
                  <a:sym typeface="Wingdings" panose="05000000000000000000" pitchFamily="2" charset="2"/>
                </a:rPr>
                <a:t> THEN</a:t>
              </a:r>
              <a:endParaRPr lang="en-US" sz="1200" dirty="0"/>
            </a:p>
          </p:txBody>
        </p:sp>
        <p:sp>
          <p:nvSpPr>
            <p:cNvPr id="68" name="TextBox 67"/>
            <p:cNvSpPr txBox="1"/>
            <p:nvPr/>
          </p:nvSpPr>
          <p:spPr>
            <a:xfrm>
              <a:off x="557789" y="5531973"/>
              <a:ext cx="861133" cy="276999"/>
            </a:xfrm>
            <a:prstGeom prst="rect">
              <a:avLst/>
            </a:prstGeom>
            <a:noFill/>
          </p:spPr>
          <p:txBody>
            <a:bodyPr wrap="none" rtlCol="0">
              <a:spAutoFit/>
            </a:bodyPr>
            <a:lstStyle/>
            <a:p>
              <a:r>
                <a:rPr lang="en-US" sz="1200" dirty="0" smtClean="0"/>
                <a:t>IF </a:t>
              </a:r>
              <a:r>
                <a:rPr lang="en-US" sz="1200" dirty="0" smtClean="0">
                  <a:sym typeface="Wingdings" panose="05000000000000000000" pitchFamily="2" charset="2"/>
                </a:rPr>
                <a:t> THEN</a:t>
              </a:r>
              <a:endParaRPr lang="en-US" sz="1200" dirty="0"/>
            </a:p>
          </p:txBody>
        </p:sp>
      </p:grpSp>
      <p:sp>
        <p:nvSpPr>
          <p:cNvPr id="70" name="TextBox 69"/>
          <p:cNvSpPr txBox="1"/>
          <p:nvPr/>
        </p:nvSpPr>
        <p:spPr>
          <a:xfrm>
            <a:off x="3649814" y="5374173"/>
            <a:ext cx="1825501" cy="646331"/>
          </a:xfrm>
          <a:prstGeom prst="rect">
            <a:avLst/>
          </a:prstGeom>
          <a:noFill/>
        </p:spPr>
        <p:txBody>
          <a:bodyPr wrap="none" rtlCol="0">
            <a:spAutoFit/>
          </a:bodyPr>
          <a:lstStyle/>
          <a:p>
            <a:pPr algn="ctr"/>
            <a:r>
              <a:rPr lang="en-US" dirty="0" smtClean="0"/>
              <a:t>Non-exhaustive</a:t>
            </a:r>
          </a:p>
          <a:p>
            <a:pPr algn="ctr"/>
            <a:r>
              <a:rPr lang="en-US" dirty="0" smtClean="0"/>
              <a:t>list of ML families</a:t>
            </a:r>
            <a:endParaRPr lang="en-US" dirty="0"/>
          </a:p>
        </p:txBody>
      </p:sp>
      <p:sp>
        <p:nvSpPr>
          <p:cNvPr id="3" name="Date Placeholder 2"/>
          <p:cNvSpPr>
            <a:spLocks noGrp="1"/>
          </p:cNvSpPr>
          <p:nvPr>
            <p:ph type="dt" sz="half" idx="10"/>
          </p:nvPr>
        </p:nvSpPr>
        <p:spPr/>
        <p:txBody>
          <a:bodyPr/>
          <a:lstStyle/>
          <a:p>
            <a:r>
              <a:rPr lang="en-US" smtClean="0"/>
              <a:t>10/16/18</a:t>
            </a:r>
            <a:endParaRPr lang="en-US"/>
          </a:p>
        </p:txBody>
      </p:sp>
      <p:sp>
        <p:nvSpPr>
          <p:cNvPr id="15" name="Footer Placeholder 14"/>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1451090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Typical ML Pareto Front</a:t>
            </a:r>
            <a:endParaRPr lang="en-US" dirty="0"/>
          </a:p>
        </p:txBody>
      </p:sp>
      <p:sp>
        <p:nvSpPr>
          <p:cNvPr id="7" name="Content Placeholder 2"/>
          <p:cNvSpPr>
            <a:spLocks noGrp="1"/>
          </p:cNvSpPr>
          <p:nvPr>
            <p:ph idx="1"/>
          </p:nvPr>
        </p:nvSpPr>
        <p:spPr>
          <a:xfrm>
            <a:off x="457200" y="1600200"/>
            <a:ext cx="4495800" cy="5029200"/>
          </a:xfrm>
        </p:spPr>
        <p:txBody>
          <a:bodyPr>
            <a:normAutofit fontScale="70000" lnSpcReduction="20000"/>
          </a:bodyPr>
          <a:lstStyle/>
          <a:p>
            <a:r>
              <a:rPr lang="en-US" dirty="0" smtClean="0"/>
              <a:t>Based on concepts introduced by Vilfredo Pareto (1848-1923), engineer and economist in his studies of economic efficiency and income distribution.</a:t>
            </a:r>
          </a:p>
          <a:p>
            <a:endParaRPr lang="en-US" dirty="0" smtClean="0"/>
          </a:p>
          <a:p>
            <a:r>
              <a:rPr lang="en-US" dirty="0" smtClean="0"/>
              <a:t>Pertains to optimal trade-offs between items/objectives.</a:t>
            </a:r>
          </a:p>
          <a:p>
            <a:endParaRPr lang="en-US" dirty="0" smtClean="0"/>
          </a:p>
          <a:p>
            <a:r>
              <a:rPr lang="en-US" dirty="0" smtClean="0"/>
              <a:t>Front is defined by non-dominated points that can represent engineering designs or prediction models.</a:t>
            </a:r>
          </a:p>
          <a:p>
            <a:endParaRPr lang="en-US" dirty="0"/>
          </a:p>
          <a:p>
            <a:r>
              <a:rPr lang="en-US" dirty="0" smtClean="0"/>
              <a:t>Drawbacks: </a:t>
            </a:r>
          </a:p>
          <a:p>
            <a:pPr lvl="1"/>
            <a:r>
              <a:rPr lang="en-US" dirty="0" smtClean="0"/>
              <a:t> You typically need to pick a solution from the front.  This would require knowledge of the problem (i.e. how to weight one objective over the other) to help guide selection of solution</a:t>
            </a:r>
            <a:r>
              <a:rPr lang="en-US" dirty="0" smtClean="0"/>
              <a:t>.</a:t>
            </a:r>
          </a:p>
          <a:p>
            <a:pPr lvl="1"/>
            <a:endParaRPr lang="en-US" dirty="0" smtClean="0"/>
          </a:p>
          <a:p>
            <a:pPr lvl="1"/>
            <a:r>
              <a:rPr lang="en-US" dirty="0" smtClean="0"/>
              <a:t>Designed for comparing and selecting ‘complete’ models or solutions.</a:t>
            </a:r>
            <a:endParaRPr lang="en-US" dirty="0"/>
          </a:p>
        </p:txBody>
      </p:sp>
      <p:pic>
        <p:nvPicPr>
          <p:cNvPr id="8" name="Picture 2" descr="https://upload.wikimedia.org/wikipedia/commons/thumb/e/e2/PareoEfficientFrontier1024x1024.png/256px-PareoEfficientFrontier1024x10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371600"/>
            <a:ext cx="28194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pagmo.sourceforge.net/pygmo/_images/pareto_front_zdt1_rand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191000"/>
            <a:ext cx="32512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0182630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667000" y="1466845"/>
            <a:ext cx="0" cy="3905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667000" y="5386382"/>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200400" y="5562600"/>
            <a:ext cx="1847850" cy="461665"/>
          </a:xfrm>
          <a:prstGeom prst="rect">
            <a:avLst/>
          </a:prstGeom>
          <a:noFill/>
        </p:spPr>
        <p:txBody>
          <a:bodyPr wrap="square" rtlCol="0">
            <a:spAutoFit/>
          </a:bodyPr>
          <a:lstStyle/>
          <a:p>
            <a:r>
              <a:rPr lang="en-US" sz="2400" b="1" dirty="0" smtClean="0"/>
              <a:t>Objective 2</a:t>
            </a:r>
            <a:endParaRPr lang="en-US" sz="2400" b="1" dirty="0"/>
          </a:p>
        </p:txBody>
      </p:sp>
      <p:sp>
        <p:nvSpPr>
          <p:cNvPr id="9" name="TextBox 8"/>
          <p:cNvSpPr txBox="1"/>
          <p:nvPr/>
        </p:nvSpPr>
        <p:spPr>
          <a:xfrm rot="16200000">
            <a:off x="1318143" y="3493445"/>
            <a:ext cx="1847847" cy="461665"/>
          </a:xfrm>
          <a:prstGeom prst="rect">
            <a:avLst/>
          </a:prstGeom>
          <a:noFill/>
        </p:spPr>
        <p:txBody>
          <a:bodyPr wrap="square" rtlCol="0">
            <a:spAutoFit/>
          </a:bodyPr>
          <a:lstStyle/>
          <a:p>
            <a:r>
              <a:rPr lang="en-US" sz="2400" b="1" dirty="0" smtClean="0"/>
              <a:t>Objective 1</a:t>
            </a:r>
            <a:endParaRPr lang="en-US" sz="2400" b="1" dirty="0"/>
          </a:p>
        </p:txBody>
      </p:sp>
      <p:cxnSp>
        <p:nvCxnSpPr>
          <p:cNvPr id="10" name="Straight Arrow Connector 9"/>
          <p:cNvCxnSpPr>
            <a:stCxn id="8" idx="3"/>
          </p:cNvCxnSpPr>
          <p:nvPr/>
        </p:nvCxnSpPr>
        <p:spPr>
          <a:xfrm flipV="1">
            <a:off x="5048250" y="5793432"/>
            <a:ext cx="1504950"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Flowchart: Connector 10"/>
          <p:cNvSpPr/>
          <p:nvPr/>
        </p:nvSpPr>
        <p:spPr>
          <a:xfrm>
            <a:off x="3200400" y="1895476"/>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3414712" y="3033713"/>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4191000" y="4648200"/>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567112" y="3419469"/>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4271962" y="3848100"/>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4148137" y="3524252"/>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4800600" y="3686176"/>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686425" y="4729162"/>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3667124" y="2719390"/>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5253037" y="4010026"/>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6553200" y="4953000"/>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3019425" y="1733552"/>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4000500" y="3257545"/>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2924174" y="3686176"/>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3171825" y="2300288"/>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4495800" y="4953000"/>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4343400" y="4800600"/>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3719512" y="3571869"/>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3357562" y="4010024"/>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3871912" y="3724269"/>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p:cNvSpPr/>
          <p:nvPr/>
        </p:nvSpPr>
        <p:spPr>
          <a:xfrm>
            <a:off x="3924300" y="3524252"/>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p:cNvSpPr/>
          <p:nvPr/>
        </p:nvSpPr>
        <p:spPr>
          <a:xfrm>
            <a:off x="3795712" y="3929064"/>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2867025" y="2833689"/>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4176712" y="4029069"/>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4972050" y="4052874"/>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3590924" y="4776782"/>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5033962" y="4367198"/>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4533900" y="4476721"/>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6034087" y="5114924"/>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4895850" y="4233847"/>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2943225" y="2219326"/>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2790825" y="1895476"/>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4652962" y="3943337"/>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5357812" y="4572001"/>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22" idx="5"/>
            <a:endCxn id="11" idx="1"/>
          </p:cNvCxnSpPr>
          <p:nvPr/>
        </p:nvCxnSpPr>
        <p:spPr>
          <a:xfrm>
            <a:off x="3149507" y="1871763"/>
            <a:ext cx="73211" cy="47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1" idx="5"/>
            <a:endCxn id="19" idx="1"/>
          </p:cNvCxnSpPr>
          <p:nvPr/>
        </p:nvCxnSpPr>
        <p:spPr>
          <a:xfrm>
            <a:off x="3330482" y="2033687"/>
            <a:ext cx="358960" cy="709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9" idx="4"/>
            <a:endCxn id="23" idx="1"/>
          </p:cNvCxnSpPr>
          <p:nvPr/>
        </p:nvCxnSpPr>
        <p:spPr>
          <a:xfrm>
            <a:off x="3743324" y="2881314"/>
            <a:ext cx="279494" cy="399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3" idx="4"/>
            <a:endCxn id="16" idx="1"/>
          </p:cNvCxnSpPr>
          <p:nvPr/>
        </p:nvCxnSpPr>
        <p:spPr>
          <a:xfrm>
            <a:off x="4076700" y="3419469"/>
            <a:ext cx="93755" cy="128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5"/>
            <a:endCxn id="17" idx="2"/>
          </p:cNvCxnSpPr>
          <p:nvPr/>
        </p:nvCxnSpPr>
        <p:spPr>
          <a:xfrm>
            <a:off x="4278219" y="3662463"/>
            <a:ext cx="522381" cy="104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7" idx="5"/>
            <a:endCxn id="20" idx="1"/>
          </p:cNvCxnSpPr>
          <p:nvPr/>
        </p:nvCxnSpPr>
        <p:spPr>
          <a:xfrm>
            <a:off x="4930682" y="3824387"/>
            <a:ext cx="344673" cy="209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0" idx="5"/>
            <a:endCxn id="18" idx="1"/>
          </p:cNvCxnSpPr>
          <p:nvPr/>
        </p:nvCxnSpPr>
        <p:spPr>
          <a:xfrm>
            <a:off x="5383119" y="4148237"/>
            <a:ext cx="325624" cy="604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5"/>
            <a:endCxn id="21" idx="2"/>
          </p:cNvCxnSpPr>
          <p:nvPr/>
        </p:nvCxnSpPr>
        <p:spPr>
          <a:xfrm>
            <a:off x="5816507" y="4867373"/>
            <a:ext cx="736693" cy="166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lowchart: Connector 52"/>
          <p:cNvSpPr/>
          <p:nvPr/>
        </p:nvSpPr>
        <p:spPr>
          <a:xfrm>
            <a:off x="6629400" y="1462082"/>
            <a:ext cx="152400" cy="161924"/>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p:nvPr/>
        </p:nvCxnSpPr>
        <p:spPr>
          <a:xfrm flipV="1">
            <a:off x="2242066" y="1683693"/>
            <a:ext cx="0" cy="1233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3586163" y="1164684"/>
            <a:ext cx="296908" cy="115475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682170" y="795352"/>
            <a:ext cx="4008260" cy="369332"/>
          </a:xfrm>
          <a:prstGeom prst="rect">
            <a:avLst/>
          </a:prstGeom>
          <a:noFill/>
        </p:spPr>
        <p:txBody>
          <a:bodyPr wrap="square" rtlCol="0">
            <a:spAutoFit/>
          </a:bodyPr>
          <a:lstStyle/>
          <a:p>
            <a:r>
              <a:rPr lang="en-US" dirty="0" smtClean="0"/>
              <a:t>Pareto Front (i.e. Non-dominated Front)</a:t>
            </a:r>
            <a:endParaRPr lang="en-US" dirty="0"/>
          </a:p>
        </p:txBody>
      </p:sp>
      <p:cxnSp>
        <p:nvCxnSpPr>
          <p:cNvPr id="57" name="Straight Arrow Connector 56"/>
          <p:cNvCxnSpPr/>
          <p:nvPr/>
        </p:nvCxnSpPr>
        <p:spPr>
          <a:xfrm flipV="1">
            <a:off x="5800725" y="1581449"/>
            <a:ext cx="752475" cy="2330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474064" y="1420893"/>
            <a:ext cx="1545431" cy="646331"/>
          </a:xfrm>
          <a:prstGeom prst="rect">
            <a:avLst/>
          </a:prstGeom>
          <a:noFill/>
        </p:spPr>
        <p:txBody>
          <a:bodyPr wrap="square" rtlCol="0">
            <a:spAutoFit/>
          </a:bodyPr>
          <a:lstStyle/>
          <a:p>
            <a:pPr algn="ctr"/>
            <a:r>
              <a:rPr lang="en-US" dirty="0" smtClean="0"/>
              <a:t>Theoretical Optimum</a:t>
            </a:r>
            <a:endParaRPr lang="en-US" dirty="0"/>
          </a:p>
        </p:txBody>
      </p:sp>
      <p:cxnSp>
        <p:nvCxnSpPr>
          <p:cNvPr id="59" name="Straight Arrow Connector 58"/>
          <p:cNvCxnSpPr/>
          <p:nvPr/>
        </p:nvCxnSpPr>
        <p:spPr>
          <a:xfrm flipH="1">
            <a:off x="4276727" y="3019370"/>
            <a:ext cx="661987" cy="5290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424362" y="2623700"/>
            <a:ext cx="3202782" cy="369332"/>
          </a:xfrm>
          <a:prstGeom prst="rect">
            <a:avLst/>
          </a:prstGeom>
          <a:noFill/>
        </p:spPr>
        <p:txBody>
          <a:bodyPr wrap="square" rtlCol="0">
            <a:spAutoFit/>
          </a:bodyPr>
          <a:lstStyle/>
          <a:p>
            <a:r>
              <a:rPr lang="en-US" dirty="0" smtClean="0"/>
              <a:t>Non-dominated Point (Blue)</a:t>
            </a:r>
            <a:endParaRPr lang="en-US" dirty="0"/>
          </a:p>
        </p:txBody>
      </p:sp>
      <p:cxnSp>
        <p:nvCxnSpPr>
          <p:cNvPr id="61" name="Straight Arrow Connector 60"/>
          <p:cNvCxnSpPr/>
          <p:nvPr/>
        </p:nvCxnSpPr>
        <p:spPr>
          <a:xfrm flipH="1">
            <a:off x="5469732" y="3733793"/>
            <a:ext cx="564355" cy="8858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357812" y="3307320"/>
            <a:ext cx="2490788" cy="369332"/>
          </a:xfrm>
          <a:prstGeom prst="rect">
            <a:avLst/>
          </a:prstGeom>
          <a:noFill/>
        </p:spPr>
        <p:txBody>
          <a:bodyPr wrap="square" rtlCol="0">
            <a:spAutoFit/>
          </a:bodyPr>
          <a:lstStyle/>
          <a:p>
            <a:r>
              <a:rPr lang="en-US" dirty="0" smtClean="0"/>
              <a:t>Dominated Point (Red)</a:t>
            </a:r>
            <a:endParaRPr lang="en-US" dirty="0"/>
          </a:p>
        </p:txBody>
      </p:sp>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8118022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667000" y="1466845"/>
            <a:ext cx="0" cy="3905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667000" y="5386382"/>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433264" y="5793432"/>
            <a:ext cx="1196136" cy="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Flowchart: Connector 8"/>
          <p:cNvSpPr/>
          <p:nvPr/>
        </p:nvSpPr>
        <p:spPr>
          <a:xfrm>
            <a:off x="3200400" y="1895476"/>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4148137" y="3524252"/>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4800600" y="3686176"/>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686425" y="4729162"/>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3667124" y="2719390"/>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253037" y="4010026"/>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6553200" y="4953000"/>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3019425" y="1733552"/>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4000500" y="3257545"/>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6" idx="5"/>
            <a:endCxn id="9" idx="1"/>
          </p:cNvCxnSpPr>
          <p:nvPr/>
        </p:nvCxnSpPr>
        <p:spPr>
          <a:xfrm>
            <a:off x="3149507" y="1871763"/>
            <a:ext cx="73211" cy="47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13" idx="1"/>
          </p:cNvCxnSpPr>
          <p:nvPr/>
        </p:nvCxnSpPr>
        <p:spPr>
          <a:xfrm>
            <a:off x="3330482" y="2033687"/>
            <a:ext cx="358960" cy="709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4"/>
            <a:endCxn id="17" idx="1"/>
          </p:cNvCxnSpPr>
          <p:nvPr/>
        </p:nvCxnSpPr>
        <p:spPr>
          <a:xfrm>
            <a:off x="3743324" y="2881314"/>
            <a:ext cx="279494" cy="399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4"/>
            <a:endCxn id="10" idx="1"/>
          </p:cNvCxnSpPr>
          <p:nvPr/>
        </p:nvCxnSpPr>
        <p:spPr>
          <a:xfrm>
            <a:off x="4076700" y="3419469"/>
            <a:ext cx="93755" cy="128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5"/>
            <a:endCxn id="11" idx="2"/>
          </p:cNvCxnSpPr>
          <p:nvPr/>
        </p:nvCxnSpPr>
        <p:spPr>
          <a:xfrm>
            <a:off x="4278219" y="3662463"/>
            <a:ext cx="522381" cy="104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5"/>
            <a:endCxn id="14" idx="1"/>
          </p:cNvCxnSpPr>
          <p:nvPr/>
        </p:nvCxnSpPr>
        <p:spPr>
          <a:xfrm>
            <a:off x="4930682" y="3824387"/>
            <a:ext cx="344673" cy="209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5"/>
            <a:endCxn id="12" idx="1"/>
          </p:cNvCxnSpPr>
          <p:nvPr/>
        </p:nvCxnSpPr>
        <p:spPr>
          <a:xfrm>
            <a:off x="5383119" y="4148237"/>
            <a:ext cx="325624" cy="604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5"/>
            <a:endCxn id="15" idx="2"/>
          </p:cNvCxnSpPr>
          <p:nvPr/>
        </p:nvCxnSpPr>
        <p:spPr>
          <a:xfrm>
            <a:off x="5816507" y="4867373"/>
            <a:ext cx="736693" cy="166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242066" y="1683693"/>
            <a:ext cx="0" cy="1233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 idx="2"/>
          </p:cNvCxnSpPr>
          <p:nvPr/>
        </p:nvCxnSpPr>
        <p:spPr>
          <a:xfrm flipH="1">
            <a:off x="2667000" y="1814514"/>
            <a:ext cx="352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4"/>
          </p:cNvCxnSpPr>
          <p:nvPr/>
        </p:nvCxnSpPr>
        <p:spPr>
          <a:xfrm>
            <a:off x="6629400" y="5114924"/>
            <a:ext cx="0" cy="271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lowchart: Connector 28"/>
          <p:cNvSpPr/>
          <p:nvPr/>
        </p:nvSpPr>
        <p:spPr>
          <a:xfrm>
            <a:off x="4267200" y="3886200"/>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H="1">
            <a:off x="4371976" y="2590800"/>
            <a:ext cx="167433" cy="1257203"/>
          </a:xfrm>
          <a:prstGeom prst="straightConnector1">
            <a:avLst/>
          </a:prstGeom>
          <a:ln>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00500" y="2221468"/>
            <a:ext cx="2865528" cy="369332"/>
          </a:xfrm>
          <a:prstGeom prst="rect">
            <a:avLst/>
          </a:prstGeom>
          <a:noFill/>
        </p:spPr>
        <p:txBody>
          <a:bodyPr wrap="none" rtlCol="0">
            <a:spAutoFit/>
          </a:bodyPr>
          <a:lstStyle/>
          <a:p>
            <a:r>
              <a:rPr lang="en-US" dirty="0" smtClean="0"/>
              <a:t>New Rule – Calculate Fitness</a:t>
            </a:r>
            <a:endParaRPr lang="en-US" dirty="0"/>
          </a:p>
        </p:txBody>
      </p:sp>
      <p:sp>
        <p:nvSpPr>
          <p:cNvPr id="32" name="TextBox 31"/>
          <p:cNvSpPr txBox="1"/>
          <p:nvPr/>
        </p:nvSpPr>
        <p:spPr>
          <a:xfrm>
            <a:off x="2667000" y="5562600"/>
            <a:ext cx="2819399" cy="461665"/>
          </a:xfrm>
          <a:prstGeom prst="rect">
            <a:avLst/>
          </a:prstGeom>
          <a:noFill/>
        </p:spPr>
        <p:txBody>
          <a:bodyPr wrap="square" rtlCol="0">
            <a:spAutoFit/>
          </a:bodyPr>
          <a:lstStyle/>
          <a:p>
            <a:r>
              <a:rPr lang="en-US" sz="2400" b="1" dirty="0" smtClean="0"/>
              <a:t>Correct Coverage</a:t>
            </a:r>
            <a:endParaRPr lang="en-US" sz="2400" b="1" dirty="0"/>
          </a:p>
        </p:txBody>
      </p:sp>
      <p:sp>
        <p:nvSpPr>
          <p:cNvPr id="33" name="TextBox 32"/>
          <p:cNvSpPr txBox="1"/>
          <p:nvPr/>
        </p:nvSpPr>
        <p:spPr>
          <a:xfrm rot="16200000">
            <a:off x="1028228" y="3813127"/>
            <a:ext cx="2427680" cy="461665"/>
          </a:xfrm>
          <a:prstGeom prst="rect">
            <a:avLst/>
          </a:prstGeom>
          <a:noFill/>
        </p:spPr>
        <p:txBody>
          <a:bodyPr wrap="square" rtlCol="0">
            <a:spAutoFit/>
          </a:bodyPr>
          <a:lstStyle/>
          <a:p>
            <a:r>
              <a:rPr lang="en-US" sz="2400" b="1" dirty="0" smtClean="0"/>
              <a:t>Rule Accuracy </a:t>
            </a:r>
            <a:endParaRPr lang="en-US" sz="2400" b="1" dirty="0"/>
          </a:p>
        </p:txBody>
      </p:sp>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1266018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667000" y="1466845"/>
            <a:ext cx="0" cy="3905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667000" y="5386382"/>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lowchart: Connector 8"/>
          <p:cNvSpPr/>
          <p:nvPr/>
        </p:nvSpPr>
        <p:spPr>
          <a:xfrm>
            <a:off x="3200400" y="1895476"/>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4148137" y="3524252"/>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4800600" y="3686176"/>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686425" y="4729162"/>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3667124" y="2719390"/>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253037" y="4010026"/>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6553200" y="4953000"/>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3019425" y="1733552"/>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4000500" y="3257545"/>
            <a:ext cx="152400" cy="161924"/>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6" idx="5"/>
            <a:endCxn id="9" idx="1"/>
          </p:cNvCxnSpPr>
          <p:nvPr/>
        </p:nvCxnSpPr>
        <p:spPr>
          <a:xfrm>
            <a:off x="3149507" y="1871763"/>
            <a:ext cx="73211" cy="47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13" idx="1"/>
          </p:cNvCxnSpPr>
          <p:nvPr/>
        </p:nvCxnSpPr>
        <p:spPr>
          <a:xfrm>
            <a:off x="3330482" y="2033687"/>
            <a:ext cx="358960" cy="709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4"/>
            <a:endCxn id="17" idx="1"/>
          </p:cNvCxnSpPr>
          <p:nvPr/>
        </p:nvCxnSpPr>
        <p:spPr>
          <a:xfrm>
            <a:off x="3743324" y="2881314"/>
            <a:ext cx="279494" cy="399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4"/>
            <a:endCxn id="10" idx="1"/>
          </p:cNvCxnSpPr>
          <p:nvPr/>
        </p:nvCxnSpPr>
        <p:spPr>
          <a:xfrm>
            <a:off x="4076700" y="3419469"/>
            <a:ext cx="93755" cy="128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5"/>
            <a:endCxn id="11" idx="2"/>
          </p:cNvCxnSpPr>
          <p:nvPr/>
        </p:nvCxnSpPr>
        <p:spPr>
          <a:xfrm>
            <a:off x="4278219" y="3662463"/>
            <a:ext cx="522381" cy="104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5"/>
            <a:endCxn id="14" idx="1"/>
          </p:cNvCxnSpPr>
          <p:nvPr/>
        </p:nvCxnSpPr>
        <p:spPr>
          <a:xfrm>
            <a:off x="4930682" y="3824387"/>
            <a:ext cx="344673" cy="209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5"/>
            <a:endCxn id="12" idx="1"/>
          </p:cNvCxnSpPr>
          <p:nvPr/>
        </p:nvCxnSpPr>
        <p:spPr>
          <a:xfrm>
            <a:off x="5383119" y="4148237"/>
            <a:ext cx="325624" cy="604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5"/>
            <a:endCxn id="15" idx="2"/>
          </p:cNvCxnSpPr>
          <p:nvPr/>
        </p:nvCxnSpPr>
        <p:spPr>
          <a:xfrm>
            <a:off x="5816507" y="4867373"/>
            <a:ext cx="736693" cy="166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 idx="2"/>
          </p:cNvCxnSpPr>
          <p:nvPr/>
        </p:nvCxnSpPr>
        <p:spPr>
          <a:xfrm flipH="1">
            <a:off x="2667000" y="1814514"/>
            <a:ext cx="352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4"/>
          </p:cNvCxnSpPr>
          <p:nvPr/>
        </p:nvCxnSpPr>
        <p:spPr>
          <a:xfrm>
            <a:off x="6629400" y="5114924"/>
            <a:ext cx="0" cy="271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lowchart: Connector 28"/>
          <p:cNvSpPr/>
          <p:nvPr/>
        </p:nvSpPr>
        <p:spPr>
          <a:xfrm>
            <a:off x="4267200" y="3886200"/>
            <a:ext cx="152400" cy="16192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29" idx="3"/>
          </p:cNvCxnSpPr>
          <p:nvPr/>
        </p:nvCxnSpPr>
        <p:spPr>
          <a:xfrm flipV="1">
            <a:off x="2657033" y="4024411"/>
            <a:ext cx="1632485" cy="1347683"/>
          </a:xfrm>
          <a:prstGeom prst="line">
            <a:avLst/>
          </a:prstGeom>
          <a:ln w="254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421165" y="3736966"/>
            <a:ext cx="198460" cy="170616"/>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708004" y="4233815"/>
            <a:ext cx="2552302" cy="292990"/>
          </a:xfrm>
          <a:prstGeom prst="straightConnector1">
            <a:avLst/>
          </a:prstGeom>
          <a:ln>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993775" y="3804225"/>
            <a:ext cx="2203359" cy="646331"/>
          </a:xfrm>
          <a:prstGeom prst="rect">
            <a:avLst/>
          </a:prstGeom>
          <a:noFill/>
        </p:spPr>
        <p:txBody>
          <a:bodyPr wrap="none" rtlCol="0">
            <a:spAutoFit/>
          </a:bodyPr>
          <a:lstStyle/>
          <a:p>
            <a:pPr algn="ctr"/>
            <a:r>
              <a:rPr lang="en-US" dirty="0" smtClean="0"/>
              <a:t>Distance From Origin </a:t>
            </a:r>
          </a:p>
          <a:p>
            <a:pPr algn="ctr"/>
            <a:r>
              <a:rPr lang="en-US" dirty="0" smtClean="0"/>
              <a:t>to Rule Point</a:t>
            </a:r>
            <a:endParaRPr lang="en-US" dirty="0"/>
          </a:p>
        </p:txBody>
      </p:sp>
      <p:cxnSp>
        <p:nvCxnSpPr>
          <p:cNvPr id="36" name="Straight Arrow Connector 35"/>
          <p:cNvCxnSpPr/>
          <p:nvPr/>
        </p:nvCxnSpPr>
        <p:spPr>
          <a:xfrm>
            <a:off x="4466473" y="3055886"/>
            <a:ext cx="0" cy="766814"/>
          </a:xfrm>
          <a:prstGeom prst="straightConnector1">
            <a:avLst/>
          </a:prstGeom>
          <a:ln>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048250" y="2743103"/>
            <a:ext cx="2138150" cy="646331"/>
          </a:xfrm>
          <a:prstGeom prst="rect">
            <a:avLst/>
          </a:prstGeom>
          <a:noFill/>
        </p:spPr>
        <p:txBody>
          <a:bodyPr wrap="none" rtlCol="0">
            <a:spAutoFit/>
          </a:bodyPr>
          <a:lstStyle/>
          <a:p>
            <a:pPr algn="ctr"/>
            <a:r>
              <a:rPr lang="en-US" dirty="0" smtClean="0"/>
              <a:t>Distance From Rule </a:t>
            </a:r>
          </a:p>
          <a:p>
            <a:pPr algn="ctr"/>
            <a:r>
              <a:rPr lang="en-US" dirty="0" smtClean="0"/>
              <a:t>Point to Pareto Front</a:t>
            </a:r>
            <a:endParaRPr lang="en-US" dirty="0"/>
          </a:p>
        </p:txBody>
      </p:sp>
      <p:cxnSp>
        <p:nvCxnSpPr>
          <p:cNvPr id="38" name="Straight Arrow Connector 37"/>
          <p:cNvCxnSpPr/>
          <p:nvPr/>
        </p:nvCxnSpPr>
        <p:spPr>
          <a:xfrm flipH="1">
            <a:off x="4483100" y="3055886"/>
            <a:ext cx="537950" cy="0"/>
          </a:xfrm>
          <a:prstGeom prst="straightConnector1">
            <a:avLst/>
          </a:prstGeom>
          <a:ln>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5433264" y="5793432"/>
            <a:ext cx="1196136" cy="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242066" y="1683693"/>
            <a:ext cx="0" cy="1233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67000" y="5562600"/>
            <a:ext cx="2819399" cy="461665"/>
          </a:xfrm>
          <a:prstGeom prst="rect">
            <a:avLst/>
          </a:prstGeom>
          <a:noFill/>
        </p:spPr>
        <p:txBody>
          <a:bodyPr wrap="square" rtlCol="0">
            <a:spAutoFit/>
          </a:bodyPr>
          <a:lstStyle/>
          <a:p>
            <a:r>
              <a:rPr lang="en-US" sz="2400" b="1" dirty="0" smtClean="0"/>
              <a:t>Correct Coverage</a:t>
            </a:r>
            <a:endParaRPr lang="en-US" sz="2400" b="1" dirty="0"/>
          </a:p>
        </p:txBody>
      </p:sp>
      <p:sp>
        <p:nvSpPr>
          <p:cNvPr id="42" name="TextBox 41"/>
          <p:cNvSpPr txBox="1"/>
          <p:nvPr/>
        </p:nvSpPr>
        <p:spPr>
          <a:xfrm rot="16200000">
            <a:off x="1028228" y="3813127"/>
            <a:ext cx="2427680" cy="461665"/>
          </a:xfrm>
          <a:prstGeom prst="rect">
            <a:avLst/>
          </a:prstGeom>
          <a:noFill/>
        </p:spPr>
        <p:txBody>
          <a:bodyPr wrap="square" rtlCol="0">
            <a:spAutoFit/>
          </a:bodyPr>
          <a:lstStyle/>
          <a:p>
            <a:r>
              <a:rPr lang="en-US" sz="2400" b="1" dirty="0" smtClean="0"/>
              <a:t>Rule Accuracy </a:t>
            </a:r>
            <a:endParaRPr lang="en-US" sz="2400" b="1" dirty="0"/>
          </a:p>
        </p:txBody>
      </p:sp>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7635667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533400"/>
            <a:ext cx="8229600" cy="990600"/>
          </a:xfrm>
        </p:spPr>
        <p:txBody>
          <a:bodyPr/>
          <a:lstStyle/>
          <a:p>
            <a:r>
              <a:rPr lang="en-US" dirty="0" smtClean="0"/>
              <a:t>Pareto-Based Rule Fitness Gradient</a:t>
            </a:r>
            <a:endParaRPr lang="en-US" dirty="0"/>
          </a:p>
        </p:txBody>
      </p:sp>
      <p:pic>
        <p:nvPicPr>
          <p:cNvPr id="7" name="Picture 2" descr="C:\Users\Urbs\Desktop\WORK\PAPER PROJECTS\22_2014_Pareto_ExSTraCS_Fitness\Final Pareto Fronts\figure_4.png"/>
          <p:cNvPicPr>
            <a:picLocks noChangeAspect="1" noChangeArrowheads="1"/>
          </p:cNvPicPr>
          <p:nvPr/>
        </p:nvPicPr>
        <p:blipFill rotWithShape="1">
          <a:blip r:embed="rId2">
            <a:extLst>
              <a:ext uri="{28A0092B-C50C-407E-A947-70E740481C1C}">
                <a14:useLocalDpi xmlns:a14="http://schemas.microsoft.com/office/drawing/2010/main" val="0"/>
              </a:ext>
            </a:extLst>
          </a:blip>
          <a:srcRect l="5973" t="15058" r="13501" b="13045"/>
          <a:stretch/>
        </p:blipFill>
        <p:spPr bwMode="auto">
          <a:xfrm>
            <a:off x="76200" y="2133600"/>
            <a:ext cx="4274376" cy="38050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Urbs\Desktop\WORK\PAPER PROJECTS\22_2014_Pareto_ExSTraCS_Fitness\TestLandscapes\figure_17.png"/>
          <p:cNvPicPr>
            <a:picLocks noChangeAspect="1" noChangeArrowheads="1"/>
          </p:cNvPicPr>
          <p:nvPr/>
        </p:nvPicPr>
        <p:blipFill rotWithShape="1">
          <a:blip r:embed="rId3">
            <a:extLst>
              <a:ext uri="{28A0092B-C50C-407E-A947-70E740481C1C}">
                <a14:useLocalDpi xmlns:a14="http://schemas.microsoft.com/office/drawing/2010/main" val="0"/>
              </a:ext>
            </a:extLst>
          </a:blip>
          <a:srcRect l="5683" t="15758" r="13512" b="12653"/>
          <a:stretch/>
        </p:blipFill>
        <p:spPr bwMode="auto">
          <a:xfrm>
            <a:off x="4643284" y="2133600"/>
            <a:ext cx="4424516" cy="390832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0853783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Objective is not (necessarily) the objective function…</a:t>
            </a:r>
            <a:endParaRPr lang="en-US" dirty="0"/>
          </a:p>
        </p:txBody>
      </p:sp>
      <p:sp>
        <p:nvSpPr>
          <p:cNvPr id="3" name="Content Placeholder 2"/>
          <p:cNvSpPr>
            <a:spLocks noGrp="1"/>
          </p:cNvSpPr>
          <p:nvPr>
            <p:ph idx="1"/>
          </p:nvPr>
        </p:nvSpPr>
        <p:spPr>
          <a:xfrm>
            <a:off x="457200" y="1905000"/>
            <a:ext cx="8229600" cy="2590800"/>
          </a:xfrm>
        </p:spPr>
        <p:txBody>
          <a:bodyPr>
            <a:normAutofit fontScale="62500" lnSpcReduction="20000"/>
          </a:bodyPr>
          <a:lstStyle/>
          <a:p>
            <a:r>
              <a:rPr lang="en-US" dirty="0" smtClean="0"/>
              <a:t>Extending the discussion of solution ‘goodness’, i.e. fitness to drive evolutionary search. </a:t>
            </a:r>
          </a:p>
          <a:p>
            <a:endParaRPr lang="en-US" dirty="0"/>
          </a:p>
          <a:p>
            <a:r>
              <a:rPr lang="en-US" dirty="0" smtClean="0"/>
              <a:t>Maze example: </a:t>
            </a:r>
          </a:p>
          <a:p>
            <a:pPr lvl="1"/>
            <a:r>
              <a:rPr lang="en-US" dirty="0" smtClean="0"/>
              <a:t>Solution = a robot behavior policy that allows it to reach the goal in a certain number of moves. </a:t>
            </a:r>
          </a:p>
          <a:p>
            <a:pPr lvl="1"/>
            <a:r>
              <a:rPr lang="en-US" dirty="0" smtClean="0"/>
              <a:t>Search space = all possible behavior policies given robot constraints. </a:t>
            </a:r>
          </a:p>
          <a:p>
            <a:pPr lvl="1"/>
            <a:endParaRPr lang="en-US" dirty="0" smtClean="0"/>
          </a:p>
          <a:p>
            <a:r>
              <a:rPr lang="en-US" dirty="0" smtClean="0"/>
              <a:t>Objective = goal, or optimal solution</a:t>
            </a:r>
          </a:p>
          <a:p>
            <a:r>
              <a:rPr lang="en-US" dirty="0" smtClean="0"/>
              <a:t>Objective function = the manner by which fitness is calculated/determined.</a:t>
            </a:r>
          </a:p>
          <a:p>
            <a:endParaRPr lang="en-US" dirty="0"/>
          </a:p>
          <a:p>
            <a:r>
              <a:rPr lang="en-US" dirty="0" smtClean="0"/>
              <a:t>Observation: Using the goal to define fitness of candidate solutions, may not allow the optimal behavioral policy to be learnable. </a:t>
            </a:r>
          </a:p>
        </p:txBody>
      </p:sp>
      <p:pic>
        <p:nvPicPr>
          <p:cNvPr id="8194" name="Picture 2" descr="https://media.springernature.com/full/springer-static/image/art%3A10.1186%2Fs13040-018-0182-8/MediaObjects/13040_2018_182_Fig1_HT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801" y="4460631"/>
            <a:ext cx="5915999" cy="21254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3102" y="6642556"/>
            <a:ext cx="6125395" cy="215444"/>
          </a:xfrm>
          <a:prstGeom prst="rect">
            <a:avLst/>
          </a:prstGeom>
          <a:noFill/>
        </p:spPr>
        <p:txBody>
          <a:bodyPr wrap="none" rtlCol="0">
            <a:spAutoFit/>
          </a:bodyPr>
          <a:lstStyle/>
          <a:p>
            <a:r>
              <a:rPr lang="en-US" sz="800" i="1" dirty="0" smtClean="0"/>
              <a:t>Sipper M., </a:t>
            </a:r>
            <a:r>
              <a:rPr lang="en-US" sz="800" i="1" dirty="0" err="1" smtClean="0"/>
              <a:t>Urbanowicz</a:t>
            </a:r>
            <a:r>
              <a:rPr lang="en-US" sz="800" i="1" dirty="0" smtClean="0"/>
              <a:t> R., Moore J. To know the objective is not (necessarily) to know the objective function. </a:t>
            </a:r>
            <a:r>
              <a:rPr lang="en-US" sz="800" i="1" dirty="0" err="1" smtClean="0"/>
              <a:t>BioData</a:t>
            </a:r>
            <a:r>
              <a:rPr lang="en-US" sz="800" i="1" dirty="0" smtClean="0"/>
              <a:t> Mining 2018</a:t>
            </a:r>
            <a:endParaRPr lang="en-US" sz="800" i="1" dirty="0"/>
          </a:p>
        </p:txBody>
      </p:sp>
      <p:sp>
        <p:nvSpPr>
          <p:cNvPr id="8" name="Date Placeholder 7"/>
          <p:cNvSpPr>
            <a:spLocks noGrp="1"/>
          </p:cNvSpPr>
          <p:nvPr>
            <p:ph type="dt" sz="half" idx="10"/>
          </p:nvPr>
        </p:nvSpPr>
        <p:spPr/>
        <p:txBody>
          <a:bodyPr/>
          <a:lstStyle/>
          <a:p>
            <a:r>
              <a:rPr lang="en-US" smtClean="0"/>
              <a:t>10/16/18</a:t>
            </a:r>
            <a:endParaRPr lang="en-US"/>
          </a:p>
        </p:txBody>
      </p:sp>
      <p:sp>
        <p:nvSpPr>
          <p:cNvPr id="9" name="Footer Placeholder 8"/>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5156277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 y="1550690"/>
            <a:ext cx="6545179" cy="4944847"/>
          </a:xfrm>
        </p:spPr>
        <p:txBody>
          <a:bodyPr>
            <a:normAutofit fontScale="85000" lnSpcReduction="20000"/>
          </a:bodyPr>
          <a:lstStyle/>
          <a:p>
            <a:pPr lvl="1"/>
            <a:r>
              <a:rPr lang="en-US" sz="2000" u="sng" dirty="0">
                <a:latin typeface="Arial" panose="020B0604020202020204" pitchFamily="34" charset="0"/>
                <a:cs typeface="Arial" panose="020B0604020202020204" pitchFamily="34" charset="0"/>
              </a:rPr>
              <a:t>YouTube </a:t>
            </a:r>
            <a:r>
              <a:rPr lang="en-US" sz="2000" u="sng" dirty="0" smtClean="0">
                <a:latin typeface="Arial" panose="020B0604020202020204" pitchFamily="34" charset="0"/>
                <a:cs typeface="Arial" panose="020B0604020202020204" pitchFamily="34" charset="0"/>
              </a:rPr>
              <a:t>Video </a:t>
            </a:r>
            <a:r>
              <a:rPr lang="en-US" sz="2000" dirty="0">
                <a:latin typeface="Arial" panose="020B0604020202020204" pitchFamily="34" charset="0"/>
                <a:cs typeface="Arial" panose="020B0604020202020204" pitchFamily="34" charset="0"/>
              </a:rPr>
              <a:t>on </a:t>
            </a:r>
            <a:r>
              <a:rPr lang="en-US" sz="2000" dirty="0" smtClean="0">
                <a:latin typeface="Arial" panose="020B0604020202020204" pitchFamily="34" charset="0"/>
                <a:cs typeface="Arial" panose="020B0604020202020204" pitchFamily="34" charset="0"/>
              </a:rPr>
              <a:t>LCS:</a:t>
            </a:r>
          </a:p>
          <a:p>
            <a:pPr marL="914400" lvl="2" indent="0">
              <a:buNone/>
            </a:pPr>
            <a:r>
              <a:rPr lang="en-US" dirty="0" smtClean="0">
                <a:solidFill>
                  <a:schemeClr val="tx1">
                    <a:lumMod val="95000"/>
                    <a:lumOff val="5000"/>
                  </a:schemeClr>
                </a:solidFill>
              </a:rPr>
              <a:t>https</a:t>
            </a:r>
            <a:r>
              <a:rPr lang="en-US" dirty="0">
                <a:solidFill>
                  <a:schemeClr val="tx1">
                    <a:lumMod val="95000"/>
                    <a:lumOff val="5000"/>
                  </a:schemeClr>
                </a:solidFill>
              </a:rPr>
              <a:t>://www.youtube.com/watch?v=CRge_cZ2cJc</a:t>
            </a:r>
          </a:p>
          <a:p>
            <a:pPr lvl="1"/>
            <a:endParaRPr lang="en-US" sz="2000" dirty="0" smtClean="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smtClean="0">
              <a:latin typeface="Arial" panose="020B0604020202020204" pitchFamily="34" charset="0"/>
              <a:cs typeface="Arial" panose="020B0604020202020204" pitchFamily="34" charset="0"/>
            </a:endParaRPr>
          </a:p>
          <a:p>
            <a:pPr lvl="1"/>
            <a:endParaRPr lang="en-US" sz="2000" dirty="0" smtClean="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lvl="1"/>
            <a:endParaRPr lang="en-US" sz="2000" dirty="0" smtClean="0">
              <a:latin typeface="Arial" panose="020B0604020202020204" pitchFamily="34" charset="0"/>
              <a:cs typeface="Arial" panose="020B0604020202020204" pitchFamily="34" charset="0"/>
            </a:endParaRPr>
          </a:p>
          <a:p>
            <a:pPr marL="457200" lvl="1" indent="0">
              <a:buNone/>
            </a:pPr>
            <a:endParaRPr lang="en-US" sz="2000" dirty="0" smtClean="0">
              <a:latin typeface="Arial" panose="020B0604020202020204" pitchFamily="34" charset="0"/>
              <a:cs typeface="Arial" panose="020B0604020202020204" pitchFamily="34" charset="0"/>
            </a:endParaRPr>
          </a:p>
          <a:p>
            <a:pPr lvl="1"/>
            <a:endParaRPr lang="en-US" sz="2000" dirty="0" smtClean="0">
              <a:latin typeface="Arial" panose="020B0604020202020204" pitchFamily="34" charset="0"/>
              <a:cs typeface="Arial" panose="020B0604020202020204" pitchFamily="34" charset="0"/>
            </a:endParaRPr>
          </a:p>
          <a:p>
            <a:pPr lvl="1"/>
            <a:endParaRPr lang="en-US" sz="2000" dirty="0" smtClean="0">
              <a:latin typeface="Arial" panose="020B0604020202020204" pitchFamily="34" charset="0"/>
              <a:cs typeface="Arial" panose="020B0604020202020204" pitchFamily="34" charset="0"/>
            </a:endParaRPr>
          </a:p>
          <a:p>
            <a:pPr lvl="1"/>
            <a:endParaRPr lang="en-US" sz="2000" dirty="0" smtClean="0">
              <a:latin typeface="Arial" panose="020B0604020202020204" pitchFamily="34" charset="0"/>
              <a:cs typeface="Arial" panose="020B0604020202020204" pitchFamily="34" charset="0"/>
            </a:endParaRPr>
          </a:p>
          <a:p>
            <a:pPr lvl="1"/>
            <a:endParaRPr lang="en-US" sz="2000" u="sng" dirty="0" smtClean="0">
              <a:latin typeface="Arial" panose="020B0604020202020204" pitchFamily="34" charset="0"/>
              <a:cs typeface="Arial" panose="020B0604020202020204" pitchFamily="34" charset="0"/>
            </a:endParaRPr>
          </a:p>
          <a:p>
            <a:pPr lvl="1"/>
            <a:endParaRPr lang="en-US" sz="2000" u="sng" dirty="0" smtClean="0">
              <a:latin typeface="Arial" panose="020B0604020202020204" pitchFamily="34" charset="0"/>
              <a:cs typeface="Arial" panose="020B0604020202020204" pitchFamily="34" charset="0"/>
            </a:endParaRPr>
          </a:p>
          <a:p>
            <a:pPr lvl="1"/>
            <a:endParaRPr lang="en-US" sz="2000" u="sng" dirty="0">
              <a:latin typeface="Arial" panose="020B0604020202020204" pitchFamily="34" charset="0"/>
              <a:cs typeface="Arial" panose="020B0604020202020204" pitchFamily="34" charset="0"/>
            </a:endParaRPr>
          </a:p>
          <a:p>
            <a:pPr lvl="1"/>
            <a:endParaRPr lang="en-US" sz="2000" u="sng" dirty="0" smtClean="0">
              <a:latin typeface="Arial" panose="020B0604020202020204" pitchFamily="34" charset="0"/>
              <a:cs typeface="Arial" panose="020B0604020202020204" pitchFamily="34" charset="0"/>
            </a:endParaRPr>
          </a:p>
          <a:p>
            <a:pPr lvl="1"/>
            <a:r>
              <a:rPr lang="en-US" sz="2000" u="sng" dirty="0" smtClean="0">
                <a:latin typeface="Arial" panose="020B0604020202020204" pitchFamily="34" charset="0"/>
                <a:cs typeface="Arial" panose="020B0604020202020204" pitchFamily="34" charset="0"/>
              </a:rPr>
              <a:t>Textbook</a:t>
            </a:r>
            <a:r>
              <a:rPr lang="en-US" sz="2000" u="sng" dirty="0" smtClean="0">
                <a:latin typeface="Arial" panose="020B0604020202020204" pitchFamily="34" charset="0"/>
                <a:cs typeface="Arial" panose="020B0604020202020204" pitchFamily="34" charset="0"/>
              </a:rPr>
              <a:t>:</a:t>
            </a:r>
            <a:r>
              <a:rPr lang="en-US" sz="2000" dirty="0" smtClean="0">
                <a:latin typeface="Arial" panose="020B0604020202020204" pitchFamily="34" charset="0"/>
                <a:cs typeface="Arial" panose="020B0604020202020204" pitchFamily="34" charset="0"/>
              </a:rPr>
              <a:t> Introduction to Learning Classifier Systems [</a:t>
            </a:r>
            <a:r>
              <a:rPr lang="en-US" sz="2000" dirty="0" err="1" smtClean="0">
                <a:latin typeface="Arial" panose="020B0604020202020204" pitchFamily="34" charset="0"/>
                <a:cs typeface="Arial" panose="020B0604020202020204" pitchFamily="34" charset="0"/>
              </a:rPr>
              <a:t>Urbanowicz</a:t>
            </a:r>
            <a:r>
              <a:rPr lang="en-US" sz="2000" dirty="0" smtClean="0">
                <a:latin typeface="Arial" panose="020B0604020202020204" pitchFamily="34" charset="0"/>
                <a:cs typeface="Arial" panose="020B0604020202020204" pitchFamily="34" charset="0"/>
              </a:rPr>
              <a:t> &amp; Brown, 2017]. Springer. 2017. (Available on Amazon)</a:t>
            </a:r>
            <a:endParaRPr lang="en-US" sz="2000" dirty="0">
              <a:latin typeface="Arial" panose="020B0604020202020204" pitchFamily="34" charset="0"/>
              <a:cs typeface="Arial" panose="020B0604020202020204" pitchFamily="34" charset="0"/>
            </a:endParaRPr>
          </a:p>
        </p:txBody>
      </p:sp>
      <p:sp>
        <p:nvSpPr>
          <p:cNvPr id="6" name="Title 5"/>
          <p:cNvSpPr txBox="1">
            <a:spLocks/>
          </p:cNvSpPr>
          <p:nvPr/>
        </p:nvSpPr>
        <p:spPr>
          <a:xfrm>
            <a:off x="0" y="407691"/>
            <a:ext cx="91440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mn-lt"/>
                <a:cs typeface="Arial" panose="020B0604020202020204" pitchFamily="34" charset="0"/>
              </a:rPr>
              <a:t>Learn more about Learning Classifier Systems</a:t>
            </a:r>
            <a:endParaRPr lang="en-US" sz="3600" b="1" dirty="0">
              <a:latin typeface="+mn-lt"/>
              <a:cs typeface="Arial" panose="020B0604020202020204" pitchFamily="34" charset="0"/>
            </a:endParaRPr>
          </a:p>
        </p:txBody>
      </p:sp>
      <p:pic>
        <p:nvPicPr>
          <p:cNvPr id="2" name="videoplayback">
            <a:hlinkClick r:id="" action="ppaction://media"/>
          </p:cNvPr>
          <p:cNvPicPr>
            <a:picLocks noChangeAspect="1"/>
          </p:cNvPicPr>
          <p:nvPr>
            <a:videoFile r:link="rId1"/>
            <p:extLst>
              <p:ext uri="{DAA4B4D4-6D71-4841-9C94-3DE7FCFB9230}">
                <p14:media xmlns:p14="http://schemas.microsoft.com/office/powerpoint/2010/main" r:embed="rId2">
                  <p14:trim st="240302" end="458475.7333"/>
                </p14:media>
              </p:ext>
            </p:extLst>
          </p:nvPr>
        </p:nvPicPr>
        <p:blipFill>
          <a:blip r:embed="rId5"/>
          <a:stretch>
            <a:fillRect/>
          </a:stretch>
        </p:blipFill>
        <p:spPr>
          <a:xfrm>
            <a:off x="570144" y="2215451"/>
            <a:ext cx="5404885" cy="3040247"/>
          </a:xfrm>
          <a:prstGeom prst="rect">
            <a:avLst/>
          </a:prstGeom>
        </p:spPr>
      </p:pic>
      <p:pic>
        <p:nvPicPr>
          <p:cNvPr id="5122" name="Picture 2" descr="https://images-na.ssl-images-amazon.com/images/I/51joqfVLB2L._SX328_BO1,204,203,200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0321" y="2939272"/>
            <a:ext cx="2519111" cy="380920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10/16/18</a:t>
            </a:r>
            <a:endParaRPr lang="en-US"/>
          </a:p>
        </p:txBody>
      </p:sp>
      <p:sp>
        <p:nvSpPr>
          <p:cNvPr id="5" name="Footer Placeholder 4"/>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22650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DB380"/>
                </a:solidFill>
              </a:rPr>
              <a:t>Practicum (Optional)</a:t>
            </a:r>
            <a:endParaRPr lang="en-US" dirty="0"/>
          </a:p>
        </p:txBody>
      </p:sp>
      <p:sp>
        <p:nvSpPr>
          <p:cNvPr id="3" name="Text Placeholder 2"/>
          <p:cNvSpPr>
            <a:spLocks noGrp="1"/>
          </p:cNvSpPr>
          <p:nvPr>
            <p:ph type="body" idx="1"/>
          </p:nvPr>
        </p:nvSpPr>
        <p:spPr/>
        <p:txBody>
          <a:bodyPr>
            <a:normAutofit fontScale="77500" lnSpcReduction="20000"/>
          </a:bodyPr>
          <a:lstStyle/>
          <a:p>
            <a:r>
              <a:rPr lang="en-US" u="sng" dirty="0" smtClean="0"/>
              <a:t>Educational LCS (</a:t>
            </a:r>
            <a:r>
              <a:rPr lang="en-US" u="sng" dirty="0" err="1" smtClean="0"/>
              <a:t>eLCS</a:t>
            </a:r>
            <a:r>
              <a:rPr lang="en-US" u="sng" dirty="0" smtClean="0"/>
              <a:t>) </a:t>
            </a:r>
          </a:p>
          <a:p>
            <a:r>
              <a:rPr lang="en-US" i="1" dirty="0" smtClean="0"/>
              <a:t>https</a:t>
            </a:r>
            <a:r>
              <a:rPr lang="en-US" i="1" dirty="0"/>
              <a:t>://github.com/ryanurbs/eLCS</a:t>
            </a:r>
            <a:endParaRPr lang="en-US" i="1" dirty="0" smtClean="0"/>
          </a:p>
          <a:p>
            <a:endParaRPr lang="en-US" dirty="0" smtClean="0"/>
          </a:p>
          <a:p>
            <a:r>
              <a:rPr lang="en-US" u="sng" dirty="0" err="1" smtClean="0"/>
              <a:t>ExSTraCS</a:t>
            </a:r>
            <a:endParaRPr lang="en-US" u="sng" dirty="0" smtClean="0"/>
          </a:p>
          <a:p>
            <a:r>
              <a:rPr lang="en-US" i="1" dirty="0"/>
              <a:t>https://github.com/ryanurbs/ExSTraCS_2.0</a:t>
            </a:r>
          </a:p>
        </p:txBody>
      </p:sp>
      <p:sp>
        <p:nvSpPr>
          <p:cNvPr id="5" name="Date Placeholder 4"/>
          <p:cNvSpPr>
            <a:spLocks noGrp="1"/>
          </p:cNvSpPr>
          <p:nvPr>
            <p:ph type="dt" sz="half" idx="10"/>
          </p:nvPr>
        </p:nvSpPr>
        <p:spPr/>
        <p:txBody>
          <a:bodyPr/>
          <a:lstStyle/>
          <a:p>
            <a:r>
              <a:rPr lang="en-US" smtClean="0"/>
              <a:t>10/16/18</a:t>
            </a:r>
            <a:endParaRPr lang="en-US"/>
          </a:p>
        </p:txBody>
      </p:sp>
      <p:sp>
        <p:nvSpPr>
          <p:cNvPr id="7" name="Footer Placeholder 6"/>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35095625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5" y="368964"/>
            <a:ext cx="9136055" cy="944319"/>
          </a:xfrm>
        </p:spPr>
        <p:txBody>
          <a:bodyPr>
            <a:normAutofit/>
          </a:bodyPr>
          <a:lstStyle/>
          <a:p>
            <a:pPr algn="ctr"/>
            <a:r>
              <a:rPr lang="en-US" dirty="0" smtClean="0">
                <a:latin typeface="Arial" panose="020B0604020202020204" pitchFamily="34" charset="0"/>
                <a:cs typeface="Arial" panose="020B0604020202020204" pitchFamily="34" charset="0"/>
              </a:rPr>
              <a:t>Where to start in selecting a method?</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534989"/>
            <a:ext cx="7886700" cy="4713411"/>
          </a:xfrm>
        </p:spPr>
        <p:txBody>
          <a:bodyPr>
            <a:noAutofit/>
          </a:bodyPr>
          <a:lstStyle/>
          <a:p>
            <a:r>
              <a:rPr lang="en-US" sz="1600" dirty="0" smtClean="0">
                <a:solidFill>
                  <a:srgbClr val="FF0000"/>
                </a:solidFill>
              </a:rPr>
              <a:t>If there is a strong, simple relationship among variables, most methods will find it.</a:t>
            </a:r>
          </a:p>
          <a:p>
            <a:endParaRPr lang="en-US" sz="1600" dirty="0" smtClean="0"/>
          </a:p>
          <a:p>
            <a:r>
              <a:rPr lang="en-US" sz="1600" dirty="0" smtClean="0"/>
              <a:t>Generally start with simpler methods if you know nothing about the problem.</a:t>
            </a:r>
          </a:p>
          <a:p>
            <a:endParaRPr lang="en-US" sz="1600" dirty="0"/>
          </a:p>
          <a:p>
            <a:r>
              <a:rPr lang="en-US" sz="1600" dirty="0"/>
              <a:t>Bias </a:t>
            </a:r>
            <a:r>
              <a:rPr lang="en-US" sz="1600" dirty="0" smtClean="0"/>
              <a:t>can be a </a:t>
            </a:r>
            <a:r>
              <a:rPr lang="en-US" sz="1600" dirty="0"/>
              <a:t>key part of machine learning success. </a:t>
            </a:r>
            <a:endParaRPr lang="en-US" sz="1600" dirty="0" smtClean="0"/>
          </a:p>
          <a:p>
            <a:pPr lvl="1"/>
            <a:r>
              <a:rPr lang="en-US" sz="1600" dirty="0" smtClean="0"/>
              <a:t>Limiting </a:t>
            </a:r>
            <a:r>
              <a:rPr lang="en-US" sz="1600" dirty="0"/>
              <a:t>the hypothesis </a:t>
            </a:r>
            <a:r>
              <a:rPr lang="en-US" sz="1600" dirty="0" smtClean="0"/>
              <a:t>space with knowledge about the problem </a:t>
            </a:r>
            <a:endParaRPr lang="en-US" sz="1600" dirty="0" smtClean="0"/>
          </a:p>
          <a:p>
            <a:pPr lvl="2"/>
            <a:r>
              <a:rPr lang="en-US" sz="1600" dirty="0" smtClean="0"/>
              <a:t>Assumptions!</a:t>
            </a:r>
          </a:p>
          <a:p>
            <a:pPr lvl="2"/>
            <a:r>
              <a:rPr lang="en-US" sz="1600" dirty="0" smtClean="0"/>
              <a:t>E.g</a:t>
            </a:r>
            <a:r>
              <a:rPr lang="en-US" sz="1600" dirty="0" smtClean="0"/>
              <a:t>. If we want to know if there are linear patterns, use linear regression.</a:t>
            </a:r>
          </a:p>
          <a:p>
            <a:endParaRPr lang="en-US" sz="1600" dirty="0"/>
          </a:p>
          <a:p>
            <a:r>
              <a:rPr lang="en-US" sz="1600" dirty="0" smtClean="0"/>
              <a:t>Conversely, bias can also be a serious problem when searching for an optimal model.</a:t>
            </a:r>
          </a:p>
          <a:p>
            <a:pPr marL="411480" lvl="1">
              <a:spcBef>
                <a:spcPts val="1000"/>
              </a:spcBef>
            </a:pPr>
            <a:r>
              <a:rPr lang="en-US" sz="1600" dirty="0" smtClean="0"/>
              <a:t>Incorrect assumptions will limit or invalidate </a:t>
            </a:r>
            <a:r>
              <a:rPr lang="en-US" sz="1600" dirty="0"/>
              <a:t>what </a:t>
            </a:r>
            <a:r>
              <a:rPr lang="en-US" sz="1600" dirty="0" smtClean="0"/>
              <a:t>can be found</a:t>
            </a:r>
            <a:r>
              <a:rPr lang="en-US" sz="1600" dirty="0" smtClean="0"/>
              <a:t>.</a:t>
            </a:r>
          </a:p>
          <a:p>
            <a:pPr marL="411480" lvl="1">
              <a:spcBef>
                <a:spcPts val="1000"/>
              </a:spcBef>
            </a:pPr>
            <a:r>
              <a:rPr lang="en-US" sz="1600" dirty="0" smtClean="0"/>
              <a:t>E.g. If we use linear regression to search for non-linear patterns. </a:t>
            </a:r>
          </a:p>
          <a:p>
            <a:pPr marL="685800" lvl="2">
              <a:spcBef>
                <a:spcPts val="1000"/>
              </a:spcBef>
            </a:pPr>
            <a:endParaRPr lang="en-US" sz="1600" dirty="0"/>
          </a:p>
          <a:p>
            <a:pPr marL="137160">
              <a:spcBef>
                <a:spcPts val="1000"/>
              </a:spcBef>
            </a:pPr>
            <a:r>
              <a:rPr lang="en-US" sz="1600" dirty="0" smtClean="0"/>
              <a:t>Practical considerations…</a:t>
            </a:r>
            <a:endParaRPr lang="en-US" sz="1600" dirty="0"/>
          </a:p>
        </p:txBody>
      </p:sp>
      <p:sp>
        <p:nvSpPr>
          <p:cNvPr id="4" name="Date Placeholder 3"/>
          <p:cNvSpPr>
            <a:spLocks noGrp="1"/>
          </p:cNvSpPr>
          <p:nvPr>
            <p:ph type="dt" sz="half" idx="10"/>
          </p:nvPr>
        </p:nvSpPr>
        <p:spPr/>
        <p:txBody>
          <a:bodyPr/>
          <a:lstStyle/>
          <a:p>
            <a:r>
              <a:rPr lang="en-US" smtClean="0"/>
              <a:t>10/16/18</a:t>
            </a:r>
            <a:endParaRPr lang="en-US"/>
          </a:p>
        </p:txBody>
      </p:sp>
      <p:sp>
        <p:nvSpPr>
          <p:cNvPr id="5" name="Footer Placeholder 4"/>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77816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fade">
                                      <p:cBhvr>
                                        <p:cTn id="4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945" y="347472"/>
            <a:ext cx="9136055" cy="94431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latin typeface="Arial" panose="020B0604020202020204" pitchFamily="34" charset="0"/>
                <a:cs typeface="Arial" panose="020B0604020202020204" pitchFamily="34" charset="0"/>
              </a:rPr>
              <a:t>Considerations When Choosing an ML Algorithm</a:t>
            </a:r>
            <a:endParaRPr lang="en-US" sz="3600" dirty="0">
              <a:latin typeface="Arial" panose="020B0604020202020204" pitchFamily="34" charset="0"/>
              <a:cs typeface="Arial" panose="020B0604020202020204" pitchFamily="34" charset="0"/>
            </a:endParaRPr>
          </a:p>
        </p:txBody>
      </p:sp>
      <p:sp>
        <p:nvSpPr>
          <p:cNvPr id="7" name="Content Placeholder 2"/>
          <p:cNvSpPr>
            <a:spLocks noGrp="1"/>
          </p:cNvSpPr>
          <p:nvPr>
            <p:ph idx="1"/>
          </p:nvPr>
        </p:nvSpPr>
        <p:spPr>
          <a:xfrm>
            <a:off x="213522" y="1278114"/>
            <a:ext cx="8724900" cy="5410199"/>
          </a:xfrm>
        </p:spPr>
        <p:txBody>
          <a:bodyPr>
            <a:normAutofit fontScale="62500" lnSpcReduction="20000"/>
          </a:bodyPr>
          <a:lstStyle/>
          <a:p>
            <a:r>
              <a:rPr lang="en-US" u="sng" dirty="0" smtClean="0"/>
              <a:t>Training </a:t>
            </a:r>
            <a:r>
              <a:rPr lang="en-US" u="sng" dirty="0"/>
              <a:t>Time </a:t>
            </a:r>
            <a:r>
              <a:rPr lang="en-US" dirty="0"/>
              <a:t>- </a:t>
            </a:r>
            <a:r>
              <a:rPr lang="en-US" dirty="0" smtClean="0"/>
              <a:t>Tied </a:t>
            </a:r>
            <a:r>
              <a:rPr lang="en-US" dirty="0"/>
              <a:t>to computational limitations and cost.  Some algorithms are more sensitive to ‘big data’ than others, which can make training time intractable</a:t>
            </a:r>
            <a:r>
              <a:rPr lang="en-US" dirty="0" smtClean="0"/>
              <a:t>.</a:t>
            </a:r>
          </a:p>
          <a:p>
            <a:endParaRPr lang="en-US" dirty="0"/>
          </a:p>
          <a:p>
            <a:r>
              <a:rPr lang="en-US" u="sng" dirty="0" smtClean="0">
                <a:cs typeface="Arial" panose="020B0604020202020204" pitchFamily="34" charset="0"/>
              </a:rPr>
              <a:t>Number and Importance of Parameters </a:t>
            </a:r>
            <a:r>
              <a:rPr lang="en-US" dirty="0" smtClean="0">
                <a:cs typeface="Arial" panose="020B0604020202020204" pitchFamily="34" charset="0"/>
              </a:rPr>
              <a:t>– </a:t>
            </a:r>
          </a:p>
          <a:p>
            <a:pPr lvl="1"/>
            <a:r>
              <a:rPr lang="en-US" dirty="0" smtClean="0">
                <a:cs typeface="Arial" panose="020B0604020202020204" pitchFamily="34" charset="0"/>
              </a:rPr>
              <a:t>‘The knobs a data scientist gets to turn when setting up an algorithm to run’.  They are the numbers that affect the algorithms behavior.  </a:t>
            </a:r>
          </a:p>
          <a:p>
            <a:pPr lvl="1"/>
            <a:r>
              <a:rPr lang="en-US" dirty="0" smtClean="0">
                <a:cs typeface="Arial" panose="020B0604020202020204" pitchFamily="34" charset="0"/>
              </a:rPr>
              <a:t>The training time and accuracy of an algorithm can be quite sensitive to run parameters.  This can require trail and error to find a good combination (i.e. a parameter sweep).</a:t>
            </a:r>
          </a:p>
          <a:p>
            <a:pPr lvl="1"/>
            <a:r>
              <a:rPr lang="en-US" dirty="0" smtClean="0">
                <a:cs typeface="Arial" panose="020B0604020202020204" pitchFamily="34" charset="0"/>
              </a:rPr>
              <a:t>More parameters = greater flexibility and often better accuracy</a:t>
            </a:r>
          </a:p>
          <a:p>
            <a:pPr lvl="1"/>
            <a:r>
              <a:rPr lang="en-US" dirty="0" smtClean="0">
                <a:cs typeface="Arial" panose="020B0604020202020204" pitchFamily="34" charset="0"/>
              </a:rPr>
              <a:t>Harder to explain algorithm, understand, and tune</a:t>
            </a:r>
            <a:r>
              <a:rPr lang="en-US" dirty="0" smtClean="0">
                <a:cs typeface="Arial" panose="020B0604020202020204" pitchFamily="34" charset="0"/>
              </a:rPr>
              <a:t>.</a:t>
            </a:r>
          </a:p>
          <a:p>
            <a:pPr lvl="1"/>
            <a:endParaRPr lang="en-US" dirty="0" smtClean="0">
              <a:cs typeface="Arial" panose="020B0604020202020204" pitchFamily="34" charset="0"/>
            </a:endParaRPr>
          </a:p>
          <a:p>
            <a:r>
              <a:rPr lang="en-US" u="sng" dirty="0" smtClean="0">
                <a:cs typeface="Arial" panose="020B0604020202020204" pitchFamily="34" charset="0"/>
              </a:rPr>
              <a:t>Number of features </a:t>
            </a:r>
            <a:r>
              <a:rPr lang="en-US" dirty="0" smtClean="0">
                <a:cs typeface="Arial" panose="020B0604020202020204" pitchFamily="34" charset="0"/>
              </a:rPr>
              <a:t>– Certain types of data may have a large number of features relative to the number of data points (e.g. genetic or textual data).  This can bog down some algorithms.  </a:t>
            </a:r>
            <a:endParaRPr lang="en-US" dirty="0" smtClean="0">
              <a:cs typeface="Arial" panose="020B0604020202020204" pitchFamily="34" charset="0"/>
            </a:endParaRPr>
          </a:p>
          <a:p>
            <a:endParaRPr lang="en-US" dirty="0" smtClean="0">
              <a:cs typeface="Arial" panose="020B0604020202020204" pitchFamily="34" charset="0"/>
            </a:endParaRPr>
          </a:p>
          <a:p>
            <a:r>
              <a:rPr lang="en-US" u="sng" dirty="0" smtClean="0">
                <a:cs typeface="Arial" panose="020B0604020202020204" pitchFamily="34" charset="0"/>
              </a:rPr>
              <a:t>Interpretability </a:t>
            </a:r>
            <a:r>
              <a:rPr lang="en-US" dirty="0" smtClean="0">
                <a:cs typeface="Arial" panose="020B0604020202020204" pitchFamily="34" charset="0"/>
              </a:rPr>
              <a:t>– In particular if knowledge discovery from data (KDD) is a goal, the representation of the algorithm can have a large impact on how generalizations can be read and interpreted</a:t>
            </a:r>
            <a:r>
              <a:rPr lang="en-US" dirty="0" smtClean="0">
                <a:cs typeface="Arial" panose="020B0604020202020204" pitchFamily="34" charset="0"/>
              </a:rPr>
              <a:t>.</a:t>
            </a:r>
          </a:p>
          <a:p>
            <a:endParaRPr lang="en-US" dirty="0">
              <a:cs typeface="Arial" panose="020B0604020202020204" pitchFamily="34" charset="0"/>
            </a:endParaRPr>
          </a:p>
          <a:p>
            <a:r>
              <a:rPr lang="en-US" u="sng" dirty="0" smtClean="0">
                <a:cs typeface="Arial" panose="020B0604020202020204" pitchFamily="34" charset="0"/>
              </a:rPr>
              <a:t>Assumptions </a:t>
            </a:r>
            <a:r>
              <a:rPr lang="en-US" dirty="0" smtClean="0">
                <a:cs typeface="Arial" panose="020B0604020202020204" pitchFamily="34" charset="0"/>
              </a:rPr>
              <a:t>– Certain algorithms make particular stated or unstated assumptions about the structure of the data or the desired results. </a:t>
            </a:r>
          </a:p>
          <a:p>
            <a:pPr lvl="1"/>
            <a:r>
              <a:rPr lang="en-US" dirty="0" smtClean="0">
                <a:cs typeface="Arial" panose="020B0604020202020204" pitchFamily="34" charset="0"/>
              </a:rPr>
              <a:t>Linearity </a:t>
            </a:r>
          </a:p>
          <a:p>
            <a:pPr lvl="1"/>
            <a:r>
              <a:rPr lang="en-US" dirty="0" smtClean="0">
                <a:cs typeface="Arial" panose="020B0604020202020204" pitchFamily="34" charset="0"/>
              </a:rPr>
              <a:t>Epistatic interactions and dimensionality of interactions</a:t>
            </a:r>
          </a:p>
          <a:p>
            <a:pPr lvl="1"/>
            <a:r>
              <a:rPr lang="en-US" dirty="0" smtClean="0">
                <a:cs typeface="Arial" panose="020B0604020202020204" pitchFamily="34" charset="0"/>
              </a:rPr>
              <a:t>Heterogeneity</a:t>
            </a:r>
          </a:p>
          <a:p>
            <a:pPr lvl="1"/>
            <a:r>
              <a:rPr lang="en-US" dirty="0" smtClean="0">
                <a:cs typeface="Arial" panose="020B0604020202020204" pitchFamily="34" charset="0"/>
              </a:rPr>
              <a:t>Model driven learning (as opposed to data driven or ‘model-free’)</a:t>
            </a:r>
          </a:p>
          <a:p>
            <a:pPr lvl="1"/>
            <a:r>
              <a:rPr lang="en-US" dirty="0" smtClean="0">
                <a:cs typeface="Arial" panose="020B0604020202020204" pitchFamily="34" charset="0"/>
              </a:rPr>
              <a:t>Clean vs. Noisy Signal (some algorithms are more prone to overfitting in noisy problems)</a:t>
            </a:r>
          </a:p>
          <a:p>
            <a:pPr lvl="1"/>
            <a:r>
              <a:rPr lang="en-US" dirty="0" smtClean="0">
                <a:cs typeface="Arial" panose="020B0604020202020204" pitchFamily="34" charset="0"/>
              </a:rPr>
              <a:t>Number of predictive vs. non-predictive features</a:t>
            </a:r>
          </a:p>
        </p:txBody>
      </p:sp>
      <p:sp>
        <p:nvSpPr>
          <p:cNvPr id="2" name="Date Placeholder 1"/>
          <p:cNvSpPr>
            <a:spLocks noGrp="1"/>
          </p:cNvSpPr>
          <p:nvPr>
            <p:ph type="dt" sz="half" idx="10"/>
          </p:nvPr>
        </p:nvSpPr>
        <p:spPr/>
        <p:txBody>
          <a:bodyPr/>
          <a:lstStyle/>
          <a:p>
            <a:r>
              <a:rPr lang="en-US" smtClean="0"/>
              <a:t>10/16/18</a:t>
            </a:r>
            <a:endParaRPr lang="en-US"/>
          </a:p>
        </p:txBody>
      </p:sp>
      <p:sp>
        <p:nvSpPr>
          <p:cNvPr id="3" name="Footer Placeholder 2"/>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145237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8" end="8"/>
                                            </p:txEl>
                                          </p:spTgt>
                                        </p:tgtEl>
                                        <p:attrNameLst>
                                          <p:attrName>style.visibility</p:attrName>
                                        </p:attrNameLst>
                                      </p:cBhvr>
                                      <p:to>
                                        <p:strVal val="visible"/>
                                      </p:to>
                                    </p:set>
                                    <p:animEffect transition="in" filter="fade">
                                      <p:cBhvr>
                                        <p:cTn id="24" dur="500"/>
                                        <p:tgtEl>
                                          <p:spTgt spid="7">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animEffect transition="in" filter="fade">
                                      <p:cBhvr>
                                        <p:cTn id="29" dur="500"/>
                                        <p:tgtEl>
                                          <p:spTgt spid="7">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12" end="12"/>
                                            </p:txEl>
                                          </p:spTgt>
                                        </p:tgtEl>
                                        <p:attrNameLst>
                                          <p:attrName>style.visibility</p:attrName>
                                        </p:attrNameLst>
                                      </p:cBhvr>
                                      <p:to>
                                        <p:strVal val="visible"/>
                                      </p:to>
                                    </p:set>
                                    <p:animEffect transition="in" filter="fade">
                                      <p:cBhvr>
                                        <p:cTn id="34" dur="500"/>
                                        <p:tgtEl>
                                          <p:spTgt spid="7">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animEffect transition="in" filter="fade">
                                      <p:cBhvr>
                                        <p:cTn id="37" dur="500"/>
                                        <p:tgtEl>
                                          <p:spTgt spid="7">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14" end="14"/>
                                            </p:txEl>
                                          </p:spTgt>
                                        </p:tgtEl>
                                        <p:attrNameLst>
                                          <p:attrName>style.visibility</p:attrName>
                                        </p:attrNameLst>
                                      </p:cBhvr>
                                      <p:to>
                                        <p:strVal val="visible"/>
                                      </p:to>
                                    </p:set>
                                    <p:animEffect transition="in" filter="fade">
                                      <p:cBhvr>
                                        <p:cTn id="40" dur="500"/>
                                        <p:tgtEl>
                                          <p:spTgt spid="7">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animEffect transition="in" filter="fade">
                                      <p:cBhvr>
                                        <p:cTn id="43" dur="500"/>
                                        <p:tgtEl>
                                          <p:spTgt spid="7">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6" end="16"/>
                                            </p:txEl>
                                          </p:spTgt>
                                        </p:tgtEl>
                                        <p:attrNameLst>
                                          <p:attrName>style.visibility</p:attrName>
                                        </p:attrNameLst>
                                      </p:cBhvr>
                                      <p:to>
                                        <p:strVal val="visible"/>
                                      </p:to>
                                    </p:set>
                                    <p:animEffect transition="in" filter="fade">
                                      <p:cBhvr>
                                        <p:cTn id="46" dur="500"/>
                                        <p:tgtEl>
                                          <p:spTgt spid="7">
                                            <p:txEl>
                                              <p:pRg st="16" end="1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animEffect transition="in" filter="fade">
                                      <p:cBhvr>
                                        <p:cTn id="49" dur="500"/>
                                        <p:tgtEl>
                                          <p:spTgt spid="7">
                                            <p:txEl>
                                              <p:pRg st="17" end="1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8" end="18"/>
                                            </p:txEl>
                                          </p:spTgt>
                                        </p:tgtEl>
                                        <p:attrNameLst>
                                          <p:attrName>style.visibility</p:attrName>
                                        </p:attrNameLst>
                                      </p:cBhvr>
                                      <p:to>
                                        <p:strVal val="visible"/>
                                      </p:to>
                                    </p:set>
                                    <p:animEffect transition="in" filter="fade">
                                      <p:cBhvr>
                                        <p:cTn id="52" dur="500"/>
                                        <p:tgtEl>
                                          <p:spTgt spid="7">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1751"/>
            <a:ext cx="8229600" cy="990600"/>
          </a:xfrm>
        </p:spPr>
        <p:txBody>
          <a:bodyPr/>
          <a:lstStyle/>
          <a:p>
            <a:pPr algn="ctr"/>
            <a:r>
              <a:rPr lang="en-US" dirty="0" smtClean="0">
                <a:latin typeface="Arial" panose="020B0604020202020204" pitchFamily="34" charset="0"/>
                <a:cs typeface="Arial" panose="020B0604020202020204" pitchFamily="34" charset="0"/>
              </a:rPr>
              <a:t>No Free Lunch (NFL) Theorem</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06477" y="1670505"/>
            <a:ext cx="8672052" cy="3593479"/>
          </a:xfrm>
        </p:spPr>
        <p:txBody>
          <a:bodyPr>
            <a:noAutofit/>
          </a:bodyPr>
          <a:lstStyle/>
          <a:p>
            <a:r>
              <a:rPr lang="en-US" sz="1600" dirty="0" smtClean="0">
                <a:cs typeface="Arial" panose="020B0604020202020204" pitchFamily="34" charset="0"/>
              </a:rPr>
              <a:t>“All models are wrong, but some models are useful” – George Box</a:t>
            </a:r>
          </a:p>
          <a:p>
            <a:r>
              <a:rPr lang="en-US" sz="1600" dirty="0" smtClean="0">
                <a:cs typeface="Arial" panose="020B0604020202020204" pitchFamily="34" charset="0"/>
              </a:rPr>
              <a:t>No single algorithm/model can perform optimally across all problems.</a:t>
            </a:r>
          </a:p>
          <a:p>
            <a:r>
              <a:rPr lang="en-US" sz="1600" dirty="0" smtClean="0">
                <a:cs typeface="Arial" panose="020B0604020202020204" pitchFamily="34" charset="0"/>
              </a:rPr>
              <a:t>Assumptions that work well in one domain may fail in another.</a:t>
            </a:r>
          </a:p>
          <a:p>
            <a:r>
              <a:rPr lang="en-US" sz="1600" dirty="0" smtClean="0">
                <a:cs typeface="Arial" panose="020B0604020202020204" pitchFamily="34" charset="0"/>
              </a:rPr>
              <a:t>This theorem indirectly suggests that performance improvement hinges on using prior problem knowledge to match assumptions of algorithms to problem at hand.</a:t>
            </a:r>
          </a:p>
          <a:p>
            <a:r>
              <a:rPr lang="en-US" sz="1600" dirty="0" smtClean="0">
                <a:cs typeface="Arial" panose="020B0604020202020204" pitchFamily="34" charset="0"/>
              </a:rPr>
              <a:t>Also suggests that the reliability of success should be increased by applying multiple algorithmic approaches as an “ensemble”.</a:t>
            </a:r>
          </a:p>
          <a:p>
            <a:r>
              <a:rPr lang="en-US" sz="1600" dirty="0">
                <a:cs typeface="Arial" panose="020B0604020202020204" pitchFamily="34" charset="0"/>
              </a:rPr>
              <a:t>Original theorem developed under strict, ‘unrealistic’ assumptions, open to debate and modification.</a:t>
            </a:r>
          </a:p>
          <a:p>
            <a:r>
              <a:rPr lang="en-US" sz="1600" dirty="0" smtClean="0">
                <a:cs typeface="Arial" panose="020B0604020202020204" pitchFamily="34" charset="0"/>
              </a:rPr>
              <a:t>NFL does not conflict with the observation that some algorithms will dramatically outperform others in specific problems, or that some algorithms are generally strong performers on a larger spectrum of problems (usually those that make fewer assumptions). “Almost no free lunch”.</a:t>
            </a:r>
          </a:p>
          <a:p>
            <a:endParaRPr lang="en-US" sz="1600" dirty="0">
              <a:cs typeface="Arial" panose="020B0604020202020204" pitchFamily="34" charset="0"/>
            </a:endParaRPr>
          </a:p>
        </p:txBody>
      </p:sp>
      <p:pic>
        <p:nvPicPr>
          <p:cNvPr id="12296" name="Picture 8" descr="http://s.wsj.net/public/resources/images/OB-QK793_lordor_F_20111104134054.jpg"/>
          <p:cNvPicPr>
            <a:picLocks noChangeAspect="1" noChangeArrowheads="1"/>
          </p:cNvPicPr>
          <p:nvPr/>
        </p:nvPicPr>
        <p:blipFill rotWithShape="1">
          <a:blip r:embed="rId2">
            <a:extLst>
              <a:ext uri="{28A0092B-C50C-407E-A947-70E740481C1C}">
                <a14:useLocalDpi xmlns:a14="http://schemas.microsoft.com/office/drawing/2010/main" val="0"/>
              </a:ext>
            </a:extLst>
          </a:blip>
          <a:srcRect l="19791" r="10716"/>
          <a:stretch/>
        </p:blipFill>
        <p:spPr bwMode="auto">
          <a:xfrm>
            <a:off x="7086600" y="1447800"/>
            <a:ext cx="187304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no free lunch theor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97" y="5358896"/>
            <a:ext cx="5032877" cy="13329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2" descr="&quot;No Free Lunch&quot; :(&#10;Roughly speaking:&#10;“No one model works best for all possible situations.”&#10;Our model is a simpliﬁcation o..."/>
          <p:cNvPicPr>
            <a:picLocks noChangeAspect="1" noChangeArrowheads="1"/>
          </p:cNvPicPr>
          <p:nvPr/>
        </p:nvPicPr>
        <p:blipFill rotWithShape="1">
          <a:blip r:embed="rId4">
            <a:extLst>
              <a:ext uri="{28A0092B-C50C-407E-A947-70E740481C1C}">
                <a14:useLocalDpi xmlns:a14="http://schemas.microsoft.com/office/drawing/2010/main" val="0"/>
              </a:ext>
            </a:extLst>
          </a:blip>
          <a:srcRect l="15286" t="34688" r="21201" b="27559"/>
          <a:stretch/>
        </p:blipFill>
        <p:spPr bwMode="auto">
          <a:xfrm>
            <a:off x="6036268" y="5358896"/>
            <a:ext cx="2997118" cy="13375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10/16/18</a:t>
            </a:r>
            <a:endParaRPr lang="en-US"/>
          </a:p>
        </p:txBody>
      </p:sp>
      <p:sp>
        <p:nvSpPr>
          <p:cNvPr id="5" name="Footer Placeholder 4"/>
          <p:cNvSpPr>
            <a:spLocks noGrp="1"/>
          </p:cNvSpPr>
          <p:nvPr>
            <p:ph type="ftr" sz="quarter" idx="11"/>
          </p:nvPr>
        </p:nvSpPr>
        <p:spPr/>
        <p:txBody>
          <a:bodyPr/>
          <a:lstStyle/>
          <a:p>
            <a:r>
              <a:rPr lang="pl-PL" smtClean="0"/>
              <a:t>BMIN 503 / EPID 600: Urbanowicz</a:t>
            </a:r>
            <a:endParaRPr lang="en-US"/>
          </a:p>
        </p:txBody>
      </p:sp>
    </p:spTree>
    <p:extLst>
      <p:ext uri="{BB962C8B-B14F-4D97-AF65-F5344CB8AC3E}">
        <p14:creationId xmlns:p14="http://schemas.microsoft.com/office/powerpoint/2010/main" val="263820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296"/>
                                        </p:tgtEl>
                                        <p:attrNameLst>
                                          <p:attrName>style.visibility</p:attrName>
                                        </p:attrNameLst>
                                      </p:cBhvr>
                                      <p:to>
                                        <p:strVal val="visible"/>
                                      </p:to>
                                    </p:set>
                                    <p:animEffect transition="in" filter="fade">
                                      <p:cBhvr>
                                        <p:cTn id="10" dur="500"/>
                                        <p:tgtEl>
                                          <p:spTgt spid="122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42"/>
                                        </p:tgtEl>
                                        <p:attrNameLst>
                                          <p:attrName>style.visibility</p:attrName>
                                        </p:attrNameLst>
                                      </p:cBhvr>
                                      <p:to>
                                        <p:strVal val="visible"/>
                                      </p:to>
                                    </p:set>
                                    <p:animEffect transition="in" filter="fade">
                                      <p:cBhvr>
                                        <p:cTn id="21" dur="500"/>
                                        <p:tgtEl>
                                          <p:spTgt spid="102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3972</TotalTime>
  <Words>4219</Words>
  <Application>Microsoft Office PowerPoint</Application>
  <PresentationFormat>On-screen Show (4:3)</PresentationFormat>
  <Paragraphs>966</Paragraphs>
  <Slides>67</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Franklin Gothic Book</vt:lpstr>
      <vt:lpstr>Lucida Sans Unicode</vt:lpstr>
      <vt:lpstr>Segoe UI</vt:lpstr>
      <vt:lpstr>Wingdings</vt:lpstr>
      <vt:lpstr>Clarity</vt:lpstr>
      <vt:lpstr>Evolutionary Algorithms And Rule-Based Machine Learning</vt:lpstr>
      <vt:lpstr>Previously in Machine Learning…</vt:lpstr>
      <vt:lpstr>This Lecture</vt:lpstr>
      <vt:lpstr>Fields and Terms: Machine Learning</vt:lpstr>
      <vt:lpstr>Examples of Machine Learning</vt:lpstr>
      <vt:lpstr>Machine Learning: Algorithm Families</vt:lpstr>
      <vt:lpstr>Where to start in selecting a method?</vt:lpstr>
      <vt:lpstr>PowerPoint Presentation</vt:lpstr>
      <vt:lpstr>No Free Lunch (NFL) Theorem</vt:lpstr>
      <vt:lpstr>Epistasis (Interactions)</vt:lpstr>
      <vt:lpstr>Epistasis</vt:lpstr>
      <vt:lpstr>Search Space</vt:lpstr>
      <vt:lpstr>Heuristics and Metaheuristics</vt:lpstr>
      <vt:lpstr>Bio-Inspired Computing</vt:lpstr>
      <vt:lpstr>Bio-Inspired Computing: Examples</vt:lpstr>
      <vt:lpstr>Evolutionary Algorithms (EA)</vt:lpstr>
      <vt:lpstr>Evolutionary Algorithms: Examples</vt:lpstr>
      <vt:lpstr>Genetic Algorithm (GA)</vt:lpstr>
      <vt:lpstr>Genetic Algorithm: Genome Representation</vt:lpstr>
      <vt:lpstr>Genetic Algorithm: Training Steps</vt:lpstr>
      <vt:lpstr>Genetic Algorithm: Crossover</vt:lpstr>
      <vt:lpstr>Genetic Algorithm: Mutation</vt:lpstr>
      <vt:lpstr>Holland’s Schema Theorem</vt:lpstr>
      <vt:lpstr>Genetic Algorithm: Major Variants</vt:lpstr>
      <vt:lpstr>Basic Genetic Algorithm Advantages</vt:lpstr>
      <vt:lpstr>Basic Genetic Algorithm Disadvantages</vt:lpstr>
      <vt:lpstr>Genetic Algorithm: In Action</vt:lpstr>
      <vt:lpstr>Genetic Programming (GP)</vt:lpstr>
      <vt:lpstr>GP Elements </vt:lpstr>
      <vt:lpstr>GP Operators</vt:lpstr>
      <vt:lpstr>ML Holy Grail: Agnostic ML</vt:lpstr>
      <vt:lpstr>Heterogeneity</vt:lpstr>
      <vt:lpstr>Handling Heterogeneity?</vt:lpstr>
      <vt:lpstr>Heterogeneity in Precision Medicine</vt:lpstr>
      <vt:lpstr>Rule-Based Machine Learning (RBML)</vt:lpstr>
      <vt:lpstr>Types of Rule-Based Machine Learning</vt:lpstr>
      <vt:lpstr>Learning Classifier Systems (LCS)</vt:lpstr>
      <vt:lpstr>Learning (Instance Presentation)</vt:lpstr>
      <vt:lpstr>Challenging the Paradigm of Modeling</vt:lpstr>
      <vt:lpstr>Piecewise Learning Paradigm</vt:lpstr>
      <vt:lpstr>6-Bit Multiplexer Problem (Model of Epistasis &amp; Heterogeneity)</vt:lpstr>
      <vt:lpstr>Piecewise Solution to 6-Bit Multiplexer</vt:lpstr>
      <vt:lpstr>n-Bit Multiplexer Problem Benchmark</vt:lpstr>
      <vt:lpstr>Watch LCS Video (13 min)</vt:lpstr>
      <vt:lpstr>Generic Learning Classifier System</vt:lpstr>
      <vt:lpstr>PowerPoint Presentation</vt:lpstr>
      <vt:lpstr>PowerPoint Presentation</vt:lpstr>
      <vt:lpstr>PowerPoint Presentation</vt:lpstr>
      <vt:lpstr>Knowledge Discovery: Manual Rule Inspection</vt:lpstr>
      <vt:lpstr>PowerPoint Presentation</vt:lpstr>
      <vt:lpstr>PowerPoint Presentation</vt:lpstr>
      <vt:lpstr>PowerPoint Presentation</vt:lpstr>
      <vt:lpstr>Clinical Variable Analysis: CASES: Survivorship</vt:lpstr>
      <vt:lpstr>The Future for Evolutionary Algorithms and Rule Based ML</vt:lpstr>
      <vt:lpstr>ML as the “Dumb” but Powerful Animal </vt:lpstr>
      <vt:lpstr>E.g. Distance Matrix Calculation [1 of 3]</vt:lpstr>
      <vt:lpstr>E.g. Distance Matrix Calculation [2 of 3]</vt:lpstr>
      <vt:lpstr>E.g. Distance Matrix Calculation [3 of 3]</vt:lpstr>
      <vt:lpstr>Rule-base ML Problem: Rule Fitness</vt:lpstr>
      <vt:lpstr>PowerPoint Presentation</vt:lpstr>
      <vt:lpstr>PowerPoint Presentation</vt:lpstr>
      <vt:lpstr>PowerPoint Presentation</vt:lpstr>
      <vt:lpstr>PowerPoint Presentation</vt:lpstr>
      <vt:lpstr>Pareto-Based Rule Fitness Gradient</vt:lpstr>
      <vt:lpstr>The Objective is not (necessarily) the objective function…</vt:lpstr>
      <vt:lpstr>PowerPoint Presentation</vt:lpstr>
      <vt:lpstr>Practicum (Optional)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dc:creator>
  <cp:lastModifiedBy>UPENN</cp:lastModifiedBy>
  <cp:revision>290</cp:revision>
  <dcterms:created xsi:type="dcterms:W3CDTF">2006-08-16T00:00:00Z</dcterms:created>
  <dcterms:modified xsi:type="dcterms:W3CDTF">2018-10-12T21:01:32Z</dcterms:modified>
</cp:coreProperties>
</file>